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Roboto"/>
      <p:regular r:id="rId22"/>
      <p:bold r:id="rId23"/>
      <p:italic r:id="rId24"/>
      <p:boldItalic r:id="rId25"/>
    </p:embeddedFont>
    <p:embeddedFont>
      <p:font typeface="Merriweather"/>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Aliza Leventhal"/>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Roboto-regular.fntdata"/><Relationship Id="rId21" Type="http://schemas.openxmlformats.org/officeDocument/2006/relationships/slide" Target="slides/slide15.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font" Target="fonts/Merriweather-regular.fntdata"/><Relationship Id="rId25" Type="http://schemas.openxmlformats.org/officeDocument/2006/relationships/font" Target="fonts/Roboto-boldItalic.fntdata"/><Relationship Id="rId28" Type="http://schemas.openxmlformats.org/officeDocument/2006/relationships/font" Target="fonts/Merriweather-italic.fntdata"/><Relationship Id="rId27" Type="http://schemas.openxmlformats.org/officeDocument/2006/relationships/font" Target="fonts/Merriweather-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Merriweather-boldItalic.fnt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9-07-09T19:52:54.087">
    <p:pos x="2937" y="1762"/>
    <p:text>love this photo!</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5d4e74757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g5d4e747575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It examines the various types of records to be appraised and if they fit the following criteria: </a:t>
            </a:r>
            <a:r>
              <a:rPr b="1" lang="en" sz="1000"/>
              <a:t>Institution's Policy; Technical Dependencies; Copyright Concerns; Storage Concerns; Preservation Concerns</a:t>
            </a:r>
            <a:endParaRPr b="1" sz="1000"/>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5d4e74757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5d4e747575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The description framework is based on combining the </a:t>
            </a:r>
            <a:r>
              <a:rPr lang="en"/>
              <a:t>structure</a:t>
            </a:r>
            <a:r>
              <a:rPr lang="en"/>
              <a:t> from the Digital processing framework released in 2018 and the UC guidelines for Born Digital Archival description published in 2017.</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5d416f182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g5d416f182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Let’s discuss during the section discussion.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bbabb5fc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g5bbabb5fcb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5d4e747575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g5d4e747575_0_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There should be a check mark on the sign-in sheet if you are interested and haven’t already done so.</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Beloved taskforce chair Aliza Leventhal took a break from managing the section in the beginning of 2019 after she accepted a new position as Library of Congress’ </a:t>
            </a:r>
            <a:r>
              <a:rPr lang="en">
                <a:highlight>
                  <a:srgbClr val="FFFFFF"/>
                </a:highlight>
              </a:rPr>
              <a:t>Assistant Section Head of Technical Services for the Prints &amp; Photographs Division. But we are interested in changing leadership again in 2020 if anyone is interested in that role.</a:t>
            </a:r>
            <a:endParaRPr>
              <a:highlight>
                <a:srgbClr val="FFFFFF"/>
              </a:highlight>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5d4e747575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g5d4e747575_0_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None/>
            </a:pPr>
            <a:r>
              <a:rPr lang="en">
                <a:latin typeface="Roboto"/>
                <a:ea typeface="Roboto"/>
                <a:cs typeface="Roboto"/>
                <a:sym typeface="Roboto"/>
              </a:rPr>
              <a:t>Other news you might have noticed is that we</a:t>
            </a:r>
            <a:r>
              <a:rPr lang="en">
                <a:latin typeface="Roboto"/>
                <a:ea typeface="Roboto"/>
                <a:cs typeface="Roboto"/>
                <a:sym typeface="Roboto"/>
              </a:rPr>
              <a:t> changed our name from the CAD/BIM Taskforce to the Digital Design Records Taskforce. We felt that limiting the taskforce name to only Cad and Bim did not fully express the breadth of the taskforce’s interests, which is truly to support research and inquiry into all aspects of the archival practice surrounding all types of digital design records.</a:t>
            </a:r>
            <a:endParaRPr>
              <a:latin typeface="Roboto"/>
              <a:ea typeface="Roboto"/>
              <a:cs typeface="Roboto"/>
              <a:sym typeface="Roboto"/>
            </a:endParaRPr>
          </a:p>
          <a:p>
            <a:pPr indent="0" lvl="0" marL="0" rtl="0" algn="l">
              <a:lnSpc>
                <a:spcPct val="115000"/>
              </a:lnSpc>
              <a:spcBef>
                <a:spcPts val="1600"/>
              </a:spcBef>
              <a:spcAft>
                <a:spcPts val="1600"/>
              </a:spcAft>
              <a:buNone/>
            </a:pPr>
            <a:r>
              <a:rPr lang="en">
                <a:latin typeface="Roboto"/>
                <a:ea typeface="Roboto"/>
                <a:cs typeface="Roboto"/>
                <a:sym typeface="Roboto"/>
              </a:rPr>
              <a:t>Also as I mentioned earlier we had a change in mangement which resulted in a need to centralize all of our documentation and output into one account so that it can be organized/accessed as needed as management of the taskforce evolves. And while we do have an email attached to our account it is still probably best to reach out to members directly if you have any questions.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sz="1300">
                <a:solidFill>
                  <a:schemeClr val="dk2"/>
                </a:solidFill>
                <a:latin typeface="Roboto"/>
                <a:ea typeface="Roboto"/>
                <a:cs typeface="Roboto"/>
                <a:sym typeface="Roboto"/>
              </a:rPr>
              <a:t>Glossary: [presented last year, why the TF went another direction] FAQ-[Why we selected to work on this, and then went another direction]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5d4d14729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g5d4d147292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 wanted to speak briefly about the FAQs which were developed </a:t>
            </a:r>
            <a:r>
              <a:rPr lang="en"/>
              <a:t>beginning</a:t>
            </a:r>
            <a:r>
              <a:rPr lang="en"/>
              <a:t> in 2017 and were part of the focus of the presentation given last year. The goal was to have a universal point of reference to broaden the baseline knowledge level for all and similarly communicate that institutions are not dealing with these </a:t>
            </a:r>
            <a:r>
              <a:rPr lang="en"/>
              <a:t>challenges</a:t>
            </a:r>
            <a:r>
              <a:rPr lang="en"/>
              <a:t> alone.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5e36315e0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5e36315e07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5d4d14729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g5d4d14729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d4e747575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g5d4e747575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2"/>
              </a:buClr>
              <a:buSzPts val="1600"/>
              <a:buNone/>
              <a:defRPr sz="1600">
                <a:solidFill>
                  <a:schemeClr val="lt2"/>
                </a:solidFill>
              </a:defRPr>
            </a:lvl1pPr>
            <a:lvl2pPr lvl="1" algn="l">
              <a:lnSpc>
                <a:spcPct val="100000"/>
              </a:lnSpc>
              <a:spcBef>
                <a:spcPts val="0"/>
              </a:spcBef>
              <a:spcAft>
                <a:spcPts val="0"/>
              </a:spcAft>
              <a:buClr>
                <a:schemeClr val="lt2"/>
              </a:buClr>
              <a:buSzPts val="1600"/>
              <a:buNone/>
              <a:defRPr sz="1600">
                <a:solidFill>
                  <a:schemeClr val="lt2"/>
                </a:solidFill>
              </a:defRPr>
            </a:lvl2pPr>
            <a:lvl3pPr lvl="2" algn="l">
              <a:lnSpc>
                <a:spcPct val="100000"/>
              </a:lnSpc>
              <a:spcBef>
                <a:spcPts val="0"/>
              </a:spcBef>
              <a:spcAft>
                <a:spcPts val="0"/>
              </a:spcAft>
              <a:buClr>
                <a:schemeClr val="lt2"/>
              </a:buClr>
              <a:buSzPts val="1600"/>
              <a:buNone/>
              <a:defRPr sz="1600">
                <a:solidFill>
                  <a:schemeClr val="lt2"/>
                </a:solidFill>
              </a:defRPr>
            </a:lvl3pPr>
            <a:lvl4pPr lvl="3" algn="l">
              <a:lnSpc>
                <a:spcPct val="100000"/>
              </a:lnSpc>
              <a:spcBef>
                <a:spcPts val="0"/>
              </a:spcBef>
              <a:spcAft>
                <a:spcPts val="0"/>
              </a:spcAft>
              <a:buClr>
                <a:schemeClr val="lt2"/>
              </a:buClr>
              <a:buSzPts val="1600"/>
              <a:buNone/>
              <a:defRPr sz="1600">
                <a:solidFill>
                  <a:schemeClr val="lt2"/>
                </a:solidFill>
              </a:defRPr>
            </a:lvl4pPr>
            <a:lvl5pPr lvl="4" algn="l">
              <a:lnSpc>
                <a:spcPct val="100000"/>
              </a:lnSpc>
              <a:spcBef>
                <a:spcPts val="0"/>
              </a:spcBef>
              <a:spcAft>
                <a:spcPts val="0"/>
              </a:spcAft>
              <a:buClr>
                <a:schemeClr val="lt2"/>
              </a:buClr>
              <a:buSzPts val="1600"/>
              <a:buNone/>
              <a:defRPr sz="1600">
                <a:solidFill>
                  <a:schemeClr val="lt2"/>
                </a:solidFill>
              </a:defRPr>
            </a:lvl5pPr>
            <a:lvl6pPr lvl="5" algn="l">
              <a:lnSpc>
                <a:spcPct val="100000"/>
              </a:lnSpc>
              <a:spcBef>
                <a:spcPts val="0"/>
              </a:spcBef>
              <a:spcAft>
                <a:spcPts val="0"/>
              </a:spcAft>
              <a:buClr>
                <a:schemeClr val="lt2"/>
              </a:buClr>
              <a:buSzPts val="1600"/>
              <a:buNone/>
              <a:defRPr sz="1600">
                <a:solidFill>
                  <a:schemeClr val="lt2"/>
                </a:solidFill>
              </a:defRPr>
            </a:lvl6pPr>
            <a:lvl7pPr lvl="6" algn="l">
              <a:lnSpc>
                <a:spcPct val="100000"/>
              </a:lnSpc>
              <a:spcBef>
                <a:spcPts val="0"/>
              </a:spcBef>
              <a:spcAft>
                <a:spcPts val="0"/>
              </a:spcAft>
              <a:buClr>
                <a:schemeClr val="lt2"/>
              </a:buClr>
              <a:buSzPts val="1600"/>
              <a:buNone/>
              <a:defRPr sz="1600">
                <a:solidFill>
                  <a:schemeClr val="lt2"/>
                </a:solidFill>
              </a:defRPr>
            </a:lvl7pPr>
            <a:lvl8pPr lvl="7" algn="l">
              <a:lnSpc>
                <a:spcPct val="100000"/>
              </a:lnSpc>
              <a:spcBef>
                <a:spcPts val="0"/>
              </a:spcBef>
              <a:spcAft>
                <a:spcPts val="0"/>
              </a:spcAft>
              <a:buClr>
                <a:schemeClr val="lt2"/>
              </a:buClr>
              <a:buSzPts val="1600"/>
              <a:buNone/>
              <a:defRPr sz="1600">
                <a:solidFill>
                  <a:schemeClr val="lt2"/>
                </a:solidFill>
              </a:defRPr>
            </a:lvl8pPr>
            <a:lvl9pPr lvl="8" algn="l">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10000"/>
              <a:buNone/>
              <a:defRPr sz="10000">
                <a:solidFill>
                  <a:schemeClr val="lt1"/>
                </a:solidFill>
              </a:defRPr>
            </a:lvl1pPr>
            <a:lvl2pPr lvl="1" algn="l">
              <a:lnSpc>
                <a:spcPct val="100000"/>
              </a:lnSpc>
              <a:spcBef>
                <a:spcPts val="0"/>
              </a:spcBef>
              <a:spcAft>
                <a:spcPts val="0"/>
              </a:spcAft>
              <a:buClr>
                <a:schemeClr val="lt1"/>
              </a:buClr>
              <a:buSzPts val="10000"/>
              <a:buNone/>
              <a:defRPr sz="10000">
                <a:solidFill>
                  <a:schemeClr val="lt1"/>
                </a:solidFill>
              </a:defRPr>
            </a:lvl2pPr>
            <a:lvl3pPr lvl="2" algn="l">
              <a:lnSpc>
                <a:spcPct val="100000"/>
              </a:lnSpc>
              <a:spcBef>
                <a:spcPts val="0"/>
              </a:spcBef>
              <a:spcAft>
                <a:spcPts val="0"/>
              </a:spcAft>
              <a:buClr>
                <a:schemeClr val="lt1"/>
              </a:buClr>
              <a:buSzPts val="10000"/>
              <a:buNone/>
              <a:defRPr sz="10000">
                <a:solidFill>
                  <a:schemeClr val="lt1"/>
                </a:solidFill>
              </a:defRPr>
            </a:lvl3pPr>
            <a:lvl4pPr lvl="3" algn="l">
              <a:lnSpc>
                <a:spcPct val="100000"/>
              </a:lnSpc>
              <a:spcBef>
                <a:spcPts val="0"/>
              </a:spcBef>
              <a:spcAft>
                <a:spcPts val="0"/>
              </a:spcAft>
              <a:buClr>
                <a:schemeClr val="lt1"/>
              </a:buClr>
              <a:buSzPts val="10000"/>
              <a:buNone/>
              <a:defRPr sz="10000">
                <a:solidFill>
                  <a:schemeClr val="lt1"/>
                </a:solidFill>
              </a:defRPr>
            </a:lvl4pPr>
            <a:lvl5pPr lvl="4" algn="l">
              <a:lnSpc>
                <a:spcPct val="100000"/>
              </a:lnSpc>
              <a:spcBef>
                <a:spcPts val="0"/>
              </a:spcBef>
              <a:spcAft>
                <a:spcPts val="0"/>
              </a:spcAft>
              <a:buClr>
                <a:schemeClr val="lt1"/>
              </a:buClr>
              <a:buSzPts val="10000"/>
              <a:buNone/>
              <a:defRPr sz="10000">
                <a:solidFill>
                  <a:schemeClr val="lt1"/>
                </a:solidFill>
              </a:defRPr>
            </a:lvl5pPr>
            <a:lvl6pPr lvl="5" algn="l">
              <a:lnSpc>
                <a:spcPct val="100000"/>
              </a:lnSpc>
              <a:spcBef>
                <a:spcPts val="0"/>
              </a:spcBef>
              <a:spcAft>
                <a:spcPts val="0"/>
              </a:spcAft>
              <a:buClr>
                <a:schemeClr val="lt1"/>
              </a:buClr>
              <a:buSzPts val="10000"/>
              <a:buNone/>
              <a:defRPr sz="10000">
                <a:solidFill>
                  <a:schemeClr val="lt1"/>
                </a:solidFill>
              </a:defRPr>
            </a:lvl6pPr>
            <a:lvl7pPr lvl="6" algn="l">
              <a:lnSpc>
                <a:spcPct val="100000"/>
              </a:lnSpc>
              <a:spcBef>
                <a:spcPts val="0"/>
              </a:spcBef>
              <a:spcAft>
                <a:spcPts val="0"/>
              </a:spcAft>
              <a:buClr>
                <a:schemeClr val="lt1"/>
              </a:buClr>
              <a:buSzPts val="10000"/>
              <a:buNone/>
              <a:defRPr sz="10000">
                <a:solidFill>
                  <a:schemeClr val="lt1"/>
                </a:solidFill>
              </a:defRPr>
            </a:lvl7pPr>
            <a:lvl8pPr lvl="7" algn="l">
              <a:lnSpc>
                <a:spcPct val="100000"/>
              </a:lnSpc>
              <a:spcBef>
                <a:spcPts val="0"/>
              </a:spcBef>
              <a:spcAft>
                <a:spcPts val="0"/>
              </a:spcAft>
              <a:buClr>
                <a:schemeClr val="lt1"/>
              </a:buClr>
              <a:buSzPts val="10000"/>
              <a:buNone/>
              <a:defRPr sz="10000">
                <a:solidFill>
                  <a:schemeClr val="lt1"/>
                </a:solidFill>
              </a:defRPr>
            </a:lvl8pPr>
            <a:lvl9pPr lvl="8" algn="l">
              <a:lnSpc>
                <a:spcPct val="100000"/>
              </a:lnSpc>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Clr>
                <a:schemeClr val="accent2"/>
              </a:buClr>
              <a:buSzPts val="1300"/>
              <a:buChar char="●"/>
              <a:defRPr>
                <a:solidFill>
                  <a:schemeClr val="accent2"/>
                </a:solidFill>
              </a:defRPr>
            </a:lvl1pPr>
            <a:lvl2pPr indent="-298450" lvl="1" marL="914400" algn="l">
              <a:lnSpc>
                <a:spcPct val="115000"/>
              </a:lnSpc>
              <a:spcBef>
                <a:spcPts val="1600"/>
              </a:spcBef>
              <a:spcAft>
                <a:spcPts val="0"/>
              </a:spcAft>
              <a:buClr>
                <a:schemeClr val="accent2"/>
              </a:buClr>
              <a:buSzPts val="1100"/>
              <a:buChar char="○"/>
              <a:defRPr>
                <a:solidFill>
                  <a:schemeClr val="accent2"/>
                </a:solidFill>
              </a:defRPr>
            </a:lvl2pPr>
            <a:lvl3pPr indent="-298450" lvl="2" marL="1371600" algn="l">
              <a:lnSpc>
                <a:spcPct val="115000"/>
              </a:lnSpc>
              <a:spcBef>
                <a:spcPts val="1600"/>
              </a:spcBef>
              <a:spcAft>
                <a:spcPts val="0"/>
              </a:spcAft>
              <a:buClr>
                <a:schemeClr val="accent2"/>
              </a:buClr>
              <a:buSzPts val="1100"/>
              <a:buChar char="■"/>
              <a:defRPr>
                <a:solidFill>
                  <a:schemeClr val="accent2"/>
                </a:solidFill>
              </a:defRPr>
            </a:lvl3pPr>
            <a:lvl4pPr indent="-298450" lvl="3" marL="1828800" algn="l">
              <a:lnSpc>
                <a:spcPct val="115000"/>
              </a:lnSpc>
              <a:spcBef>
                <a:spcPts val="1600"/>
              </a:spcBef>
              <a:spcAft>
                <a:spcPts val="0"/>
              </a:spcAft>
              <a:buClr>
                <a:schemeClr val="accent2"/>
              </a:buClr>
              <a:buSzPts val="1100"/>
              <a:buChar char="●"/>
              <a:defRPr>
                <a:solidFill>
                  <a:schemeClr val="accent2"/>
                </a:solidFill>
              </a:defRPr>
            </a:lvl4pPr>
            <a:lvl5pPr indent="-298450" lvl="4" marL="2286000" algn="l">
              <a:lnSpc>
                <a:spcPct val="115000"/>
              </a:lnSpc>
              <a:spcBef>
                <a:spcPts val="1600"/>
              </a:spcBef>
              <a:spcAft>
                <a:spcPts val="0"/>
              </a:spcAft>
              <a:buClr>
                <a:schemeClr val="accent2"/>
              </a:buClr>
              <a:buSzPts val="1100"/>
              <a:buChar char="○"/>
              <a:defRPr>
                <a:solidFill>
                  <a:schemeClr val="accent2"/>
                </a:solidFill>
              </a:defRPr>
            </a:lvl5pPr>
            <a:lvl6pPr indent="-298450" lvl="5" marL="2743200" algn="l">
              <a:lnSpc>
                <a:spcPct val="115000"/>
              </a:lnSpc>
              <a:spcBef>
                <a:spcPts val="1600"/>
              </a:spcBef>
              <a:spcAft>
                <a:spcPts val="0"/>
              </a:spcAft>
              <a:buClr>
                <a:schemeClr val="accent2"/>
              </a:buClr>
              <a:buSzPts val="1100"/>
              <a:buChar char="■"/>
              <a:defRPr>
                <a:solidFill>
                  <a:schemeClr val="accent2"/>
                </a:solidFill>
              </a:defRPr>
            </a:lvl6pPr>
            <a:lvl7pPr indent="-298450" lvl="6" marL="3200400" algn="l">
              <a:lnSpc>
                <a:spcPct val="115000"/>
              </a:lnSpc>
              <a:spcBef>
                <a:spcPts val="1600"/>
              </a:spcBef>
              <a:spcAft>
                <a:spcPts val="0"/>
              </a:spcAft>
              <a:buClr>
                <a:schemeClr val="accent2"/>
              </a:buClr>
              <a:buSzPts val="1100"/>
              <a:buChar char="●"/>
              <a:defRPr>
                <a:solidFill>
                  <a:schemeClr val="accent2"/>
                </a:solidFill>
              </a:defRPr>
            </a:lvl7pPr>
            <a:lvl8pPr indent="-298450" lvl="7" marL="3657600" algn="l">
              <a:lnSpc>
                <a:spcPct val="115000"/>
              </a:lnSpc>
              <a:spcBef>
                <a:spcPts val="1600"/>
              </a:spcBef>
              <a:spcAft>
                <a:spcPts val="0"/>
              </a:spcAft>
              <a:buClr>
                <a:schemeClr val="accent2"/>
              </a:buClr>
              <a:buSzPts val="1100"/>
              <a:buChar char="○"/>
              <a:defRPr>
                <a:solidFill>
                  <a:schemeClr val="accent2"/>
                </a:solidFill>
              </a:defRPr>
            </a:lvl8pPr>
            <a:lvl9pPr indent="-298450" lvl="8" marL="4114800" algn="l">
              <a:lnSpc>
                <a:spcPct val="115000"/>
              </a:lnSpc>
              <a:spcBef>
                <a:spcPts val="1600"/>
              </a:spcBef>
              <a:spcAft>
                <a:spcPts val="160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4" name="Shape 14"/>
        <p:cNvGrpSpPr/>
        <p:nvPr/>
      </p:nvGrpSpPr>
      <p:grpSpPr>
        <a:xfrm>
          <a:off x="0" y="0"/>
          <a:ext cx="0" cy="0"/>
          <a:chOff x="0" y="0"/>
          <a:chExt cx="0" cy="0"/>
        </a:xfrm>
      </p:grpSpPr>
      <p:sp>
        <p:nvSpPr>
          <p:cNvPr id="15" name="Google Shape;15;p3"/>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3"/>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17" name="Google Shape;17;p3"/>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18" name="Google Shape;18;p3"/>
          <p:cNvSpPr txBox="1"/>
          <p:nvPr>
            <p:ph type="title"/>
          </p:nvPr>
        </p:nvSpPr>
        <p:spPr>
          <a:xfrm>
            <a:off x="311725" y="500925"/>
            <a:ext cx="3706500" cy="2508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p:txBody>
      </p:sp>
      <p:sp>
        <p:nvSpPr>
          <p:cNvPr id="19" name="Google Shape;19;p3"/>
          <p:cNvSpPr txBox="1"/>
          <p:nvPr>
            <p:ph idx="1" type="body"/>
          </p:nvPr>
        </p:nvSpPr>
        <p:spPr>
          <a:xfrm>
            <a:off x="4644675" y="500925"/>
            <a:ext cx="4166400" cy="40986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20" name="Google Shape;20;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21" name="Shape 21"/>
        <p:cNvGrpSpPr/>
        <p:nvPr/>
      </p:nvGrpSpPr>
      <p:grpSpPr>
        <a:xfrm>
          <a:off x="0" y="0"/>
          <a:ext cx="0" cy="0"/>
          <a:chOff x="0" y="0"/>
          <a:chExt cx="0" cy="0"/>
        </a:xfrm>
      </p:grpSpPr>
      <p:sp>
        <p:nvSpPr>
          <p:cNvPr id="22" name="Google Shape;22;p4"/>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23" name="Google Shape;23;p4"/>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24" name="Google Shape;24;p4"/>
          <p:cNvSpPr txBox="1"/>
          <p:nvPr>
            <p:ph type="title"/>
          </p:nvPr>
        </p:nvSpPr>
        <p:spPr>
          <a:xfrm>
            <a:off x="311700" y="539725"/>
            <a:ext cx="8520600" cy="1282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p:txBody>
      </p:sp>
      <p:sp>
        <p:nvSpPr>
          <p:cNvPr id="25" name="Google Shape;25;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5"/>
          <p:cNvSpPr txBox="1"/>
          <p:nvPr>
            <p:ph type="title"/>
          </p:nvPr>
        </p:nvSpPr>
        <p:spPr>
          <a:xfrm>
            <a:off x="311725" y="500925"/>
            <a:ext cx="8520600" cy="623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6"/>
          <p:cNvSpPr txBox="1"/>
          <p:nvPr>
            <p:ph type="title"/>
          </p:nvPr>
        </p:nvSpPr>
        <p:spPr>
          <a:xfrm>
            <a:off x="311725" y="500925"/>
            <a:ext cx="8520600" cy="623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7"/>
          <p:cNvSpPr txBox="1"/>
          <p:nvPr>
            <p:ph type="title"/>
          </p:nvPr>
        </p:nvSpPr>
        <p:spPr>
          <a:xfrm>
            <a:off x="311725" y="500925"/>
            <a:ext cx="3127500" cy="1829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Clr>
                <a:schemeClr val="accent2"/>
              </a:buClr>
              <a:buSzPts val="1300"/>
              <a:buChar char="●"/>
              <a:defRPr>
                <a:solidFill>
                  <a:schemeClr val="accent2"/>
                </a:solidFill>
              </a:defRPr>
            </a:lvl1pPr>
            <a:lvl2pPr indent="-298450" lvl="1" marL="914400" algn="l">
              <a:lnSpc>
                <a:spcPct val="115000"/>
              </a:lnSpc>
              <a:spcBef>
                <a:spcPts val="1600"/>
              </a:spcBef>
              <a:spcAft>
                <a:spcPts val="0"/>
              </a:spcAft>
              <a:buClr>
                <a:schemeClr val="accent2"/>
              </a:buClr>
              <a:buSzPts val="1100"/>
              <a:buChar char="○"/>
              <a:defRPr>
                <a:solidFill>
                  <a:schemeClr val="accent2"/>
                </a:solidFill>
              </a:defRPr>
            </a:lvl2pPr>
            <a:lvl3pPr indent="-298450" lvl="2" marL="1371600" algn="l">
              <a:lnSpc>
                <a:spcPct val="115000"/>
              </a:lnSpc>
              <a:spcBef>
                <a:spcPts val="1600"/>
              </a:spcBef>
              <a:spcAft>
                <a:spcPts val="0"/>
              </a:spcAft>
              <a:buClr>
                <a:schemeClr val="accent2"/>
              </a:buClr>
              <a:buSzPts val="1100"/>
              <a:buChar char="■"/>
              <a:defRPr>
                <a:solidFill>
                  <a:schemeClr val="accent2"/>
                </a:solidFill>
              </a:defRPr>
            </a:lvl3pPr>
            <a:lvl4pPr indent="-298450" lvl="3" marL="1828800" algn="l">
              <a:lnSpc>
                <a:spcPct val="115000"/>
              </a:lnSpc>
              <a:spcBef>
                <a:spcPts val="1600"/>
              </a:spcBef>
              <a:spcAft>
                <a:spcPts val="0"/>
              </a:spcAft>
              <a:buClr>
                <a:schemeClr val="accent2"/>
              </a:buClr>
              <a:buSzPts val="1100"/>
              <a:buChar char="●"/>
              <a:defRPr>
                <a:solidFill>
                  <a:schemeClr val="accent2"/>
                </a:solidFill>
              </a:defRPr>
            </a:lvl4pPr>
            <a:lvl5pPr indent="-298450" lvl="4" marL="2286000" algn="l">
              <a:lnSpc>
                <a:spcPct val="115000"/>
              </a:lnSpc>
              <a:spcBef>
                <a:spcPts val="1600"/>
              </a:spcBef>
              <a:spcAft>
                <a:spcPts val="0"/>
              </a:spcAft>
              <a:buClr>
                <a:schemeClr val="accent2"/>
              </a:buClr>
              <a:buSzPts val="1100"/>
              <a:buChar char="○"/>
              <a:defRPr>
                <a:solidFill>
                  <a:schemeClr val="accent2"/>
                </a:solidFill>
              </a:defRPr>
            </a:lvl5pPr>
            <a:lvl6pPr indent="-298450" lvl="5" marL="2743200" algn="l">
              <a:lnSpc>
                <a:spcPct val="115000"/>
              </a:lnSpc>
              <a:spcBef>
                <a:spcPts val="1600"/>
              </a:spcBef>
              <a:spcAft>
                <a:spcPts val="0"/>
              </a:spcAft>
              <a:buClr>
                <a:schemeClr val="accent2"/>
              </a:buClr>
              <a:buSzPts val="1100"/>
              <a:buChar char="■"/>
              <a:defRPr>
                <a:solidFill>
                  <a:schemeClr val="accent2"/>
                </a:solidFill>
              </a:defRPr>
            </a:lvl6pPr>
            <a:lvl7pPr indent="-298450" lvl="6" marL="3200400" algn="l">
              <a:lnSpc>
                <a:spcPct val="115000"/>
              </a:lnSpc>
              <a:spcBef>
                <a:spcPts val="1600"/>
              </a:spcBef>
              <a:spcAft>
                <a:spcPts val="0"/>
              </a:spcAft>
              <a:buClr>
                <a:schemeClr val="accent2"/>
              </a:buClr>
              <a:buSzPts val="1100"/>
              <a:buChar char="●"/>
              <a:defRPr>
                <a:solidFill>
                  <a:schemeClr val="accent2"/>
                </a:solidFill>
              </a:defRPr>
            </a:lvl7pPr>
            <a:lvl8pPr indent="-298450" lvl="7" marL="3657600" algn="l">
              <a:lnSpc>
                <a:spcPct val="115000"/>
              </a:lnSpc>
              <a:spcBef>
                <a:spcPts val="1600"/>
              </a:spcBef>
              <a:spcAft>
                <a:spcPts val="0"/>
              </a:spcAft>
              <a:buClr>
                <a:schemeClr val="accent2"/>
              </a:buClr>
              <a:buSzPts val="1100"/>
              <a:buChar char="○"/>
              <a:defRPr>
                <a:solidFill>
                  <a:schemeClr val="accent2"/>
                </a:solidFill>
              </a:defRPr>
            </a:lvl8pPr>
            <a:lvl9pPr indent="-298450" lvl="8" marL="4114800" algn="l">
              <a:lnSpc>
                <a:spcPct val="115000"/>
              </a:lnSpc>
              <a:spcBef>
                <a:spcPts val="1600"/>
              </a:spcBef>
              <a:spcAft>
                <a:spcPts val="160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9"/>
          <p:cNvSpPr txBox="1"/>
          <p:nvPr>
            <p:ph type="title"/>
          </p:nvPr>
        </p:nvSpPr>
        <p:spPr>
          <a:xfrm>
            <a:off x="311300" y="500925"/>
            <a:ext cx="3704400" cy="20496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accent2"/>
              </a:buClr>
              <a:buSzPts val="1600"/>
              <a:buNone/>
              <a:defRPr sz="1600">
                <a:solidFill>
                  <a:schemeClr val="accent2"/>
                </a:solidFill>
              </a:defRPr>
            </a:lvl1pPr>
            <a:lvl2pPr lvl="1" algn="l">
              <a:lnSpc>
                <a:spcPct val="100000"/>
              </a:lnSpc>
              <a:spcBef>
                <a:spcPts val="0"/>
              </a:spcBef>
              <a:spcAft>
                <a:spcPts val="0"/>
              </a:spcAft>
              <a:buClr>
                <a:schemeClr val="accent2"/>
              </a:buClr>
              <a:buSzPts val="1600"/>
              <a:buNone/>
              <a:defRPr sz="1600">
                <a:solidFill>
                  <a:schemeClr val="accent2"/>
                </a:solidFill>
              </a:defRPr>
            </a:lvl2pPr>
            <a:lvl3pPr lvl="2" algn="l">
              <a:lnSpc>
                <a:spcPct val="100000"/>
              </a:lnSpc>
              <a:spcBef>
                <a:spcPts val="0"/>
              </a:spcBef>
              <a:spcAft>
                <a:spcPts val="0"/>
              </a:spcAft>
              <a:buClr>
                <a:schemeClr val="accent2"/>
              </a:buClr>
              <a:buSzPts val="1600"/>
              <a:buNone/>
              <a:defRPr sz="1600">
                <a:solidFill>
                  <a:schemeClr val="accent2"/>
                </a:solidFill>
              </a:defRPr>
            </a:lvl3pPr>
            <a:lvl4pPr lvl="3" algn="l">
              <a:lnSpc>
                <a:spcPct val="100000"/>
              </a:lnSpc>
              <a:spcBef>
                <a:spcPts val="0"/>
              </a:spcBef>
              <a:spcAft>
                <a:spcPts val="0"/>
              </a:spcAft>
              <a:buClr>
                <a:schemeClr val="accent2"/>
              </a:buClr>
              <a:buSzPts val="1600"/>
              <a:buNone/>
              <a:defRPr sz="1600">
                <a:solidFill>
                  <a:schemeClr val="accent2"/>
                </a:solidFill>
              </a:defRPr>
            </a:lvl4pPr>
            <a:lvl5pPr lvl="4" algn="l">
              <a:lnSpc>
                <a:spcPct val="100000"/>
              </a:lnSpc>
              <a:spcBef>
                <a:spcPts val="0"/>
              </a:spcBef>
              <a:spcAft>
                <a:spcPts val="0"/>
              </a:spcAft>
              <a:buClr>
                <a:schemeClr val="accent2"/>
              </a:buClr>
              <a:buSzPts val="1600"/>
              <a:buNone/>
              <a:defRPr sz="1600">
                <a:solidFill>
                  <a:schemeClr val="accent2"/>
                </a:solidFill>
              </a:defRPr>
            </a:lvl5pPr>
            <a:lvl6pPr lvl="5" algn="l">
              <a:lnSpc>
                <a:spcPct val="100000"/>
              </a:lnSpc>
              <a:spcBef>
                <a:spcPts val="0"/>
              </a:spcBef>
              <a:spcAft>
                <a:spcPts val="0"/>
              </a:spcAft>
              <a:buClr>
                <a:schemeClr val="accent2"/>
              </a:buClr>
              <a:buSzPts val="1600"/>
              <a:buNone/>
              <a:defRPr sz="1600">
                <a:solidFill>
                  <a:schemeClr val="accent2"/>
                </a:solidFill>
              </a:defRPr>
            </a:lvl6pPr>
            <a:lvl7pPr lvl="6" algn="l">
              <a:lnSpc>
                <a:spcPct val="100000"/>
              </a:lnSpc>
              <a:spcBef>
                <a:spcPts val="0"/>
              </a:spcBef>
              <a:spcAft>
                <a:spcPts val="0"/>
              </a:spcAft>
              <a:buClr>
                <a:schemeClr val="accent2"/>
              </a:buClr>
              <a:buSzPts val="1600"/>
              <a:buNone/>
              <a:defRPr sz="1600">
                <a:solidFill>
                  <a:schemeClr val="accent2"/>
                </a:solidFill>
              </a:defRPr>
            </a:lvl7pPr>
            <a:lvl8pPr lvl="7" algn="l">
              <a:lnSpc>
                <a:spcPct val="100000"/>
              </a:lnSpc>
              <a:spcBef>
                <a:spcPts val="0"/>
              </a:spcBef>
              <a:spcAft>
                <a:spcPts val="0"/>
              </a:spcAft>
              <a:buClr>
                <a:schemeClr val="accent2"/>
              </a:buClr>
              <a:buSzPts val="1600"/>
              <a:buNone/>
              <a:defRPr sz="1600">
                <a:solidFill>
                  <a:schemeClr val="accent2"/>
                </a:solidFill>
              </a:defRPr>
            </a:lvl8pPr>
            <a:lvl9pPr lvl="8" algn="l">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10"/>
          <p:cNvSpPr txBox="1"/>
          <p:nvPr>
            <p:ph idx="1" type="body"/>
          </p:nvPr>
        </p:nvSpPr>
        <p:spPr>
          <a:xfrm>
            <a:off x="311700" y="4521400"/>
            <a:ext cx="7979400" cy="4605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accent1"/>
              </a:buClr>
              <a:buSzPts val="2800"/>
              <a:buFont typeface="Merriweather"/>
              <a:buNone/>
              <a:defRPr b="0" i="0" sz="2800" u="none" cap="none" strike="noStrike">
                <a:solidFill>
                  <a:schemeClr val="accent1"/>
                </a:solidFill>
                <a:latin typeface="Merriweather"/>
                <a:ea typeface="Merriweather"/>
                <a:cs typeface="Merriweather"/>
                <a:sym typeface="Merriweather"/>
              </a:defRPr>
            </a:lvl1pPr>
            <a:lvl2pPr lvl="1" marR="0" rtl="0" algn="l">
              <a:lnSpc>
                <a:spcPct val="100000"/>
              </a:lnSpc>
              <a:spcBef>
                <a:spcPts val="0"/>
              </a:spcBef>
              <a:spcAft>
                <a:spcPts val="0"/>
              </a:spcAft>
              <a:buClr>
                <a:schemeClr val="accent1"/>
              </a:buClr>
              <a:buSzPts val="2800"/>
              <a:buFont typeface="Merriweather"/>
              <a:buNone/>
              <a:defRPr b="0" i="0" sz="2800" u="none" cap="none" strike="noStrike">
                <a:solidFill>
                  <a:schemeClr val="accent1"/>
                </a:solidFill>
                <a:latin typeface="Merriweather"/>
                <a:ea typeface="Merriweather"/>
                <a:cs typeface="Merriweather"/>
                <a:sym typeface="Merriweather"/>
              </a:defRPr>
            </a:lvl2pPr>
            <a:lvl3pPr lvl="2" marR="0" rtl="0" algn="l">
              <a:lnSpc>
                <a:spcPct val="100000"/>
              </a:lnSpc>
              <a:spcBef>
                <a:spcPts val="0"/>
              </a:spcBef>
              <a:spcAft>
                <a:spcPts val="0"/>
              </a:spcAft>
              <a:buClr>
                <a:schemeClr val="accent1"/>
              </a:buClr>
              <a:buSzPts val="2800"/>
              <a:buFont typeface="Merriweather"/>
              <a:buNone/>
              <a:defRPr b="0" i="0" sz="2800" u="none" cap="none" strike="noStrike">
                <a:solidFill>
                  <a:schemeClr val="accent1"/>
                </a:solidFill>
                <a:latin typeface="Merriweather"/>
                <a:ea typeface="Merriweather"/>
                <a:cs typeface="Merriweather"/>
                <a:sym typeface="Merriweather"/>
              </a:defRPr>
            </a:lvl3pPr>
            <a:lvl4pPr lvl="3" marR="0" rtl="0" algn="l">
              <a:lnSpc>
                <a:spcPct val="100000"/>
              </a:lnSpc>
              <a:spcBef>
                <a:spcPts val="0"/>
              </a:spcBef>
              <a:spcAft>
                <a:spcPts val="0"/>
              </a:spcAft>
              <a:buClr>
                <a:schemeClr val="accent1"/>
              </a:buClr>
              <a:buSzPts val="2800"/>
              <a:buFont typeface="Merriweather"/>
              <a:buNone/>
              <a:defRPr b="0" i="0" sz="2800" u="none" cap="none" strike="noStrike">
                <a:solidFill>
                  <a:schemeClr val="accent1"/>
                </a:solidFill>
                <a:latin typeface="Merriweather"/>
                <a:ea typeface="Merriweather"/>
                <a:cs typeface="Merriweather"/>
                <a:sym typeface="Merriweather"/>
              </a:defRPr>
            </a:lvl4pPr>
            <a:lvl5pPr lvl="4" marR="0" rtl="0" algn="l">
              <a:lnSpc>
                <a:spcPct val="100000"/>
              </a:lnSpc>
              <a:spcBef>
                <a:spcPts val="0"/>
              </a:spcBef>
              <a:spcAft>
                <a:spcPts val="0"/>
              </a:spcAft>
              <a:buClr>
                <a:schemeClr val="accent1"/>
              </a:buClr>
              <a:buSzPts val="2800"/>
              <a:buFont typeface="Merriweather"/>
              <a:buNone/>
              <a:defRPr b="0" i="0" sz="2800" u="none" cap="none" strike="noStrike">
                <a:solidFill>
                  <a:schemeClr val="accent1"/>
                </a:solidFill>
                <a:latin typeface="Merriweather"/>
                <a:ea typeface="Merriweather"/>
                <a:cs typeface="Merriweather"/>
                <a:sym typeface="Merriweather"/>
              </a:defRPr>
            </a:lvl5pPr>
            <a:lvl6pPr lvl="5" marR="0" rtl="0" algn="l">
              <a:lnSpc>
                <a:spcPct val="100000"/>
              </a:lnSpc>
              <a:spcBef>
                <a:spcPts val="0"/>
              </a:spcBef>
              <a:spcAft>
                <a:spcPts val="0"/>
              </a:spcAft>
              <a:buClr>
                <a:schemeClr val="accent1"/>
              </a:buClr>
              <a:buSzPts val="2800"/>
              <a:buFont typeface="Merriweather"/>
              <a:buNone/>
              <a:defRPr b="0" i="0" sz="2800" u="none" cap="none" strike="noStrike">
                <a:solidFill>
                  <a:schemeClr val="accent1"/>
                </a:solidFill>
                <a:latin typeface="Merriweather"/>
                <a:ea typeface="Merriweather"/>
                <a:cs typeface="Merriweather"/>
                <a:sym typeface="Merriweather"/>
              </a:defRPr>
            </a:lvl6pPr>
            <a:lvl7pPr lvl="6" marR="0" rtl="0" algn="l">
              <a:lnSpc>
                <a:spcPct val="100000"/>
              </a:lnSpc>
              <a:spcBef>
                <a:spcPts val="0"/>
              </a:spcBef>
              <a:spcAft>
                <a:spcPts val="0"/>
              </a:spcAft>
              <a:buClr>
                <a:schemeClr val="accent1"/>
              </a:buClr>
              <a:buSzPts val="2800"/>
              <a:buFont typeface="Merriweather"/>
              <a:buNone/>
              <a:defRPr b="0" i="0" sz="2800" u="none" cap="none" strike="noStrike">
                <a:solidFill>
                  <a:schemeClr val="accent1"/>
                </a:solidFill>
                <a:latin typeface="Merriweather"/>
                <a:ea typeface="Merriweather"/>
                <a:cs typeface="Merriweather"/>
                <a:sym typeface="Merriweather"/>
              </a:defRPr>
            </a:lvl7pPr>
            <a:lvl8pPr lvl="7" marR="0" rtl="0" algn="l">
              <a:lnSpc>
                <a:spcPct val="100000"/>
              </a:lnSpc>
              <a:spcBef>
                <a:spcPts val="0"/>
              </a:spcBef>
              <a:spcAft>
                <a:spcPts val="0"/>
              </a:spcAft>
              <a:buClr>
                <a:schemeClr val="accent1"/>
              </a:buClr>
              <a:buSzPts val="2800"/>
              <a:buFont typeface="Merriweather"/>
              <a:buNone/>
              <a:defRPr b="0" i="0" sz="2800" u="none" cap="none" strike="noStrike">
                <a:solidFill>
                  <a:schemeClr val="accent1"/>
                </a:solidFill>
                <a:latin typeface="Merriweather"/>
                <a:ea typeface="Merriweather"/>
                <a:cs typeface="Merriweather"/>
                <a:sym typeface="Merriweather"/>
              </a:defRPr>
            </a:lvl8pPr>
            <a:lvl9pPr lvl="8" marR="0" rtl="0" algn="l">
              <a:lnSpc>
                <a:spcPct val="100000"/>
              </a:lnSpc>
              <a:spcBef>
                <a:spcPts val="0"/>
              </a:spcBef>
              <a:spcAft>
                <a:spcPts val="0"/>
              </a:spcAft>
              <a:buClr>
                <a:schemeClr val="accent1"/>
              </a:buClr>
              <a:buSzPts val="2800"/>
              <a:buFont typeface="Merriweather"/>
              <a:buNone/>
              <a:defRPr b="0" i="0" sz="2800" u="none" cap="none" strike="noStrike">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marR="0" rtl="0" algn="l">
              <a:lnSpc>
                <a:spcPct val="115000"/>
              </a:lnSpc>
              <a:spcBef>
                <a:spcPts val="0"/>
              </a:spcBef>
              <a:spcAft>
                <a:spcPts val="0"/>
              </a:spcAft>
              <a:buClr>
                <a:schemeClr val="dk2"/>
              </a:buClr>
              <a:buSzPts val="1300"/>
              <a:buFont typeface="Roboto"/>
              <a:buChar char="●"/>
              <a:defRPr b="0" i="0" sz="1300" u="none" cap="none" strike="noStrike">
                <a:solidFill>
                  <a:schemeClr val="dk2"/>
                </a:solidFill>
                <a:latin typeface="Roboto"/>
                <a:ea typeface="Roboto"/>
                <a:cs typeface="Roboto"/>
                <a:sym typeface="Roboto"/>
              </a:defRPr>
            </a:lvl1pPr>
            <a:lvl2pPr indent="-298450" lvl="1" marL="914400" marR="0" rtl="0" algn="l">
              <a:lnSpc>
                <a:spcPct val="115000"/>
              </a:lnSpc>
              <a:spcBef>
                <a:spcPts val="1600"/>
              </a:spcBef>
              <a:spcAft>
                <a:spcPts val="0"/>
              </a:spcAft>
              <a:buClr>
                <a:schemeClr val="dk2"/>
              </a:buClr>
              <a:buSzPts val="1100"/>
              <a:buFont typeface="Roboto"/>
              <a:buChar char="○"/>
              <a:defRPr b="0" i="0" sz="1100" u="none" cap="none" strike="noStrike">
                <a:solidFill>
                  <a:schemeClr val="dk2"/>
                </a:solidFill>
                <a:latin typeface="Roboto"/>
                <a:ea typeface="Roboto"/>
                <a:cs typeface="Roboto"/>
                <a:sym typeface="Roboto"/>
              </a:defRPr>
            </a:lvl2pPr>
            <a:lvl3pPr indent="-298450" lvl="2" marL="1371600" marR="0" rtl="0" algn="l">
              <a:lnSpc>
                <a:spcPct val="115000"/>
              </a:lnSpc>
              <a:spcBef>
                <a:spcPts val="1600"/>
              </a:spcBef>
              <a:spcAft>
                <a:spcPts val="0"/>
              </a:spcAft>
              <a:buClr>
                <a:schemeClr val="dk2"/>
              </a:buClr>
              <a:buSzPts val="1100"/>
              <a:buFont typeface="Roboto"/>
              <a:buChar char="■"/>
              <a:defRPr b="0" i="0" sz="1100" u="none" cap="none" strike="noStrike">
                <a:solidFill>
                  <a:schemeClr val="dk2"/>
                </a:solidFill>
                <a:latin typeface="Roboto"/>
                <a:ea typeface="Roboto"/>
                <a:cs typeface="Roboto"/>
                <a:sym typeface="Roboto"/>
              </a:defRPr>
            </a:lvl3pPr>
            <a:lvl4pPr indent="-298450" lvl="3" marL="1828800" marR="0" rtl="0" algn="l">
              <a:lnSpc>
                <a:spcPct val="115000"/>
              </a:lnSpc>
              <a:spcBef>
                <a:spcPts val="1600"/>
              </a:spcBef>
              <a:spcAft>
                <a:spcPts val="0"/>
              </a:spcAft>
              <a:buClr>
                <a:schemeClr val="dk2"/>
              </a:buClr>
              <a:buSzPts val="1100"/>
              <a:buFont typeface="Roboto"/>
              <a:buChar char="●"/>
              <a:defRPr b="0" i="0" sz="1100" u="none" cap="none" strike="noStrike">
                <a:solidFill>
                  <a:schemeClr val="dk2"/>
                </a:solidFill>
                <a:latin typeface="Roboto"/>
                <a:ea typeface="Roboto"/>
                <a:cs typeface="Roboto"/>
                <a:sym typeface="Roboto"/>
              </a:defRPr>
            </a:lvl4pPr>
            <a:lvl5pPr indent="-298450" lvl="4" marL="2286000" marR="0" rtl="0" algn="l">
              <a:lnSpc>
                <a:spcPct val="115000"/>
              </a:lnSpc>
              <a:spcBef>
                <a:spcPts val="1600"/>
              </a:spcBef>
              <a:spcAft>
                <a:spcPts val="0"/>
              </a:spcAft>
              <a:buClr>
                <a:schemeClr val="dk2"/>
              </a:buClr>
              <a:buSzPts val="1100"/>
              <a:buFont typeface="Roboto"/>
              <a:buChar char="○"/>
              <a:defRPr b="0" i="0" sz="1100" u="none" cap="none" strike="noStrike">
                <a:solidFill>
                  <a:schemeClr val="dk2"/>
                </a:solidFill>
                <a:latin typeface="Roboto"/>
                <a:ea typeface="Roboto"/>
                <a:cs typeface="Roboto"/>
                <a:sym typeface="Roboto"/>
              </a:defRPr>
            </a:lvl5pPr>
            <a:lvl6pPr indent="-298450" lvl="5" marL="2743200" marR="0" rtl="0" algn="l">
              <a:lnSpc>
                <a:spcPct val="115000"/>
              </a:lnSpc>
              <a:spcBef>
                <a:spcPts val="1600"/>
              </a:spcBef>
              <a:spcAft>
                <a:spcPts val="0"/>
              </a:spcAft>
              <a:buClr>
                <a:schemeClr val="dk2"/>
              </a:buClr>
              <a:buSzPts val="1100"/>
              <a:buFont typeface="Roboto"/>
              <a:buChar char="■"/>
              <a:defRPr b="0" i="0" sz="1100" u="none" cap="none" strike="noStrike">
                <a:solidFill>
                  <a:schemeClr val="dk2"/>
                </a:solidFill>
                <a:latin typeface="Roboto"/>
                <a:ea typeface="Roboto"/>
                <a:cs typeface="Roboto"/>
                <a:sym typeface="Roboto"/>
              </a:defRPr>
            </a:lvl6pPr>
            <a:lvl7pPr indent="-298450" lvl="6" marL="3200400" marR="0" rtl="0" algn="l">
              <a:lnSpc>
                <a:spcPct val="115000"/>
              </a:lnSpc>
              <a:spcBef>
                <a:spcPts val="1600"/>
              </a:spcBef>
              <a:spcAft>
                <a:spcPts val="0"/>
              </a:spcAft>
              <a:buClr>
                <a:schemeClr val="dk2"/>
              </a:buClr>
              <a:buSzPts val="1100"/>
              <a:buFont typeface="Roboto"/>
              <a:buChar char="●"/>
              <a:defRPr b="0" i="0" sz="1100" u="none" cap="none" strike="noStrike">
                <a:solidFill>
                  <a:schemeClr val="dk2"/>
                </a:solidFill>
                <a:latin typeface="Roboto"/>
                <a:ea typeface="Roboto"/>
                <a:cs typeface="Roboto"/>
                <a:sym typeface="Roboto"/>
              </a:defRPr>
            </a:lvl7pPr>
            <a:lvl8pPr indent="-298450" lvl="7" marL="3657600" marR="0" rtl="0" algn="l">
              <a:lnSpc>
                <a:spcPct val="115000"/>
              </a:lnSpc>
              <a:spcBef>
                <a:spcPts val="1600"/>
              </a:spcBef>
              <a:spcAft>
                <a:spcPts val="0"/>
              </a:spcAft>
              <a:buClr>
                <a:schemeClr val="dk2"/>
              </a:buClr>
              <a:buSzPts val="1100"/>
              <a:buFont typeface="Roboto"/>
              <a:buChar char="○"/>
              <a:defRPr b="0" i="0" sz="1100" u="none" cap="none" strike="noStrike">
                <a:solidFill>
                  <a:schemeClr val="dk2"/>
                </a:solidFill>
                <a:latin typeface="Roboto"/>
                <a:ea typeface="Roboto"/>
                <a:cs typeface="Roboto"/>
                <a:sym typeface="Roboto"/>
              </a:defRPr>
            </a:lvl8pPr>
            <a:lvl9pPr indent="-298450" lvl="8" marL="4114800" marR="0" rtl="0" algn="l">
              <a:lnSpc>
                <a:spcPct val="115000"/>
              </a:lnSpc>
              <a:spcBef>
                <a:spcPts val="1600"/>
              </a:spcBef>
              <a:spcAft>
                <a:spcPts val="1600"/>
              </a:spcAft>
              <a:buClr>
                <a:schemeClr val="dk2"/>
              </a:buClr>
              <a:buSzPts val="1100"/>
              <a:buFont typeface="Roboto"/>
              <a:buChar char="■"/>
              <a:defRPr b="0" i="0" sz="1100" u="none" cap="none" strike="noStrike">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mailto:jody.thompson@library.gatech.edu" TargetMode="External"/><Relationship Id="rId4" Type="http://schemas.openxmlformats.org/officeDocument/2006/relationships/hyperlink" Target="mailto:LSchroffel@getty.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1.xml"/><Relationship Id="rId4" Type="http://schemas.openxmlformats.org/officeDocument/2006/relationships/image" Target="../media/image2.jpg"/><Relationship Id="rId5"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Digital Design Records Taskforce</a:t>
            </a:r>
            <a:endParaRPr/>
          </a:p>
        </p:txBody>
      </p:sp>
      <p:sp>
        <p:nvSpPr>
          <p:cNvPr id="65" name="Google Shape;65;p13"/>
          <p:cNvSpPr txBox="1"/>
          <p:nvPr>
            <p:ph idx="1" type="subTitle"/>
          </p:nvPr>
        </p:nvSpPr>
        <p:spPr>
          <a:xfrm>
            <a:off x="240850" y="1311650"/>
            <a:ext cx="7779000" cy="1500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600"/>
              <a:buNone/>
            </a:pPr>
            <a:r>
              <a:rPr lang="en" sz="1800"/>
              <a:t>Co-chairs: </a:t>
            </a:r>
            <a:r>
              <a:rPr lang="en" sz="1800"/>
              <a:t>Laura Schroffel and Jody Thompson</a:t>
            </a:r>
            <a:endParaRPr sz="1800"/>
          </a:p>
          <a:p>
            <a:pPr indent="0" lvl="0" marL="0" rtl="0" algn="l">
              <a:lnSpc>
                <a:spcPct val="100000"/>
              </a:lnSpc>
              <a:spcBef>
                <a:spcPts val="0"/>
              </a:spcBef>
              <a:spcAft>
                <a:spcPts val="0"/>
              </a:spcAft>
              <a:buSzPts val="1600"/>
              <a:buNone/>
            </a:pPr>
            <a:r>
              <a:rPr lang="en" sz="1800"/>
              <a:t>Other active members: Stefana Breitwieser, Aliza Leventhal, </a:t>
            </a:r>
            <a:r>
              <a:rPr lang="en" sz="1800"/>
              <a:t>Talia Olshefsky, </a:t>
            </a:r>
            <a:r>
              <a:rPr lang="en" sz="1800"/>
              <a:t>Jessica Quagliaroli, Sarah Schubert                              </a:t>
            </a:r>
            <a:endParaRPr sz="1800"/>
          </a:p>
          <a:p>
            <a:pPr indent="0" lvl="0" marL="0" rtl="0" algn="l">
              <a:lnSpc>
                <a:spcPct val="100000"/>
              </a:lnSpc>
              <a:spcBef>
                <a:spcPts val="0"/>
              </a:spcBef>
              <a:spcAft>
                <a:spcPts val="0"/>
              </a:spcAft>
              <a:buSzPts val="1600"/>
              <a:buNone/>
            </a:pPr>
            <a:r>
              <a:t/>
            </a:r>
            <a:endParaRPr sz="1800"/>
          </a:p>
        </p:txBody>
      </p:sp>
      <p:sp>
        <p:nvSpPr>
          <p:cNvPr id="66" name="Google Shape;66;p13"/>
          <p:cNvSpPr txBox="1"/>
          <p:nvPr/>
        </p:nvSpPr>
        <p:spPr>
          <a:xfrm>
            <a:off x="1292900" y="4145725"/>
            <a:ext cx="7341300" cy="85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A86E8"/>
                </a:solidFill>
                <a:latin typeface="Roboto"/>
                <a:ea typeface="Roboto"/>
                <a:cs typeface="Roboto"/>
                <a:sym typeface="Roboto"/>
              </a:rPr>
              <a:t>Society of American Archivists Annual Meeting</a:t>
            </a:r>
            <a:endParaRPr>
              <a:solidFill>
                <a:srgbClr val="4A86E8"/>
              </a:solidFill>
              <a:latin typeface="Roboto"/>
              <a:ea typeface="Roboto"/>
              <a:cs typeface="Roboto"/>
              <a:sym typeface="Roboto"/>
            </a:endParaRPr>
          </a:p>
          <a:p>
            <a:pPr indent="0" lvl="0" marL="0" rtl="0" algn="l">
              <a:spcBef>
                <a:spcPts val="0"/>
              </a:spcBef>
              <a:spcAft>
                <a:spcPts val="0"/>
              </a:spcAft>
              <a:buNone/>
            </a:pPr>
            <a:r>
              <a:rPr lang="en">
                <a:solidFill>
                  <a:srgbClr val="4A86E8"/>
                </a:solidFill>
                <a:latin typeface="Roboto"/>
                <a:ea typeface="Roboto"/>
                <a:cs typeface="Roboto"/>
                <a:sym typeface="Roboto"/>
              </a:rPr>
              <a:t>August 3, 2019 - Austin, TX</a:t>
            </a:r>
            <a:endParaRPr>
              <a:solidFill>
                <a:srgbClr val="4A86E8"/>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2355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2800"/>
              <a:buNone/>
            </a:pPr>
            <a:r>
              <a:rPr lang="en"/>
              <a:t>Deed of Gift: Matrix</a:t>
            </a:r>
            <a:endParaRPr/>
          </a:p>
        </p:txBody>
      </p:sp>
      <p:sp>
        <p:nvSpPr>
          <p:cNvPr id="124" name="Google Shape;124;p22"/>
          <p:cNvSpPr txBox="1"/>
          <p:nvPr>
            <p:ph idx="1" type="body"/>
          </p:nvPr>
        </p:nvSpPr>
        <p:spPr>
          <a:xfrm>
            <a:off x="4644675" y="500925"/>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Articulating the needs of all stakeholders</a:t>
            </a:r>
            <a:endParaRPr sz="1600"/>
          </a:p>
          <a:p>
            <a:pPr indent="-330200" lvl="0" marL="457200" rtl="0" algn="l">
              <a:lnSpc>
                <a:spcPct val="115000"/>
              </a:lnSpc>
              <a:spcBef>
                <a:spcPts val="1600"/>
              </a:spcBef>
              <a:spcAft>
                <a:spcPts val="0"/>
              </a:spcAft>
              <a:buSzPts val="1600"/>
              <a:buChar char="●"/>
            </a:pPr>
            <a:r>
              <a:rPr lang="en" sz="1600"/>
              <a:t>Collecting institution/repository</a:t>
            </a:r>
            <a:endParaRPr sz="1600"/>
          </a:p>
          <a:p>
            <a:pPr indent="-330200" lvl="1" marL="914400" rtl="0" algn="l">
              <a:lnSpc>
                <a:spcPct val="115000"/>
              </a:lnSpc>
              <a:spcBef>
                <a:spcPts val="0"/>
              </a:spcBef>
              <a:spcAft>
                <a:spcPts val="0"/>
              </a:spcAft>
              <a:buSzPts val="1600"/>
              <a:buChar char="○"/>
            </a:pPr>
            <a:r>
              <a:rPr lang="en" sz="1600"/>
              <a:t>College/University</a:t>
            </a:r>
            <a:endParaRPr sz="1600"/>
          </a:p>
          <a:p>
            <a:pPr indent="-330200" lvl="1" marL="914400" rtl="0" algn="l">
              <a:lnSpc>
                <a:spcPct val="115000"/>
              </a:lnSpc>
              <a:spcBef>
                <a:spcPts val="0"/>
              </a:spcBef>
              <a:spcAft>
                <a:spcPts val="0"/>
              </a:spcAft>
              <a:buSzPts val="1600"/>
              <a:buChar char="○"/>
            </a:pPr>
            <a:r>
              <a:rPr lang="en" sz="1600"/>
              <a:t>Museum</a:t>
            </a:r>
            <a:endParaRPr sz="1600"/>
          </a:p>
          <a:p>
            <a:pPr indent="-330200" lvl="1" marL="914400" rtl="0" algn="l">
              <a:lnSpc>
                <a:spcPct val="115000"/>
              </a:lnSpc>
              <a:spcBef>
                <a:spcPts val="0"/>
              </a:spcBef>
              <a:spcAft>
                <a:spcPts val="0"/>
              </a:spcAft>
              <a:buSzPts val="1600"/>
              <a:buChar char="○"/>
            </a:pPr>
            <a:r>
              <a:rPr lang="en" sz="1600"/>
              <a:t>Cultural Center</a:t>
            </a:r>
            <a:endParaRPr sz="1600"/>
          </a:p>
          <a:p>
            <a:pPr indent="-330200" lvl="0" marL="457200" rtl="0" algn="l">
              <a:lnSpc>
                <a:spcPct val="115000"/>
              </a:lnSpc>
              <a:spcBef>
                <a:spcPts val="0"/>
              </a:spcBef>
              <a:spcAft>
                <a:spcPts val="0"/>
              </a:spcAft>
              <a:buSzPts val="1600"/>
              <a:buChar char="●"/>
            </a:pPr>
            <a:r>
              <a:rPr lang="en" sz="1600"/>
              <a:t>Record Creator</a:t>
            </a:r>
            <a:endParaRPr sz="1600"/>
          </a:p>
          <a:p>
            <a:pPr indent="-330200" lvl="1" marL="914400" rtl="0" algn="l">
              <a:lnSpc>
                <a:spcPct val="115000"/>
              </a:lnSpc>
              <a:spcBef>
                <a:spcPts val="0"/>
              </a:spcBef>
              <a:spcAft>
                <a:spcPts val="0"/>
              </a:spcAft>
              <a:buSzPts val="1600"/>
              <a:buChar char="○"/>
            </a:pPr>
            <a:r>
              <a:rPr lang="en" sz="1600"/>
              <a:t>Firms</a:t>
            </a:r>
            <a:endParaRPr sz="1600"/>
          </a:p>
          <a:p>
            <a:pPr indent="-330200" lvl="1" marL="914400" rtl="0" algn="l">
              <a:lnSpc>
                <a:spcPct val="115000"/>
              </a:lnSpc>
              <a:spcBef>
                <a:spcPts val="0"/>
              </a:spcBef>
              <a:spcAft>
                <a:spcPts val="0"/>
              </a:spcAft>
              <a:buSzPts val="1600"/>
              <a:buChar char="○"/>
            </a:pPr>
            <a:r>
              <a:rPr lang="en" sz="1600"/>
              <a:t>Facilities Department</a:t>
            </a:r>
            <a:endParaRPr sz="1600"/>
          </a:p>
          <a:p>
            <a:pPr indent="-330200" lvl="1" marL="914400" rtl="0" algn="l">
              <a:lnSpc>
                <a:spcPct val="115000"/>
              </a:lnSpc>
              <a:spcBef>
                <a:spcPts val="0"/>
              </a:spcBef>
              <a:spcAft>
                <a:spcPts val="0"/>
              </a:spcAft>
              <a:buSzPts val="1600"/>
              <a:buChar char="○"/>
            </a:pPr>
            <a:r>
              <a:rPr lang="en" sz="1600"/>
              <a:t>Real Estate Corporation</a:t>
            </a:r>
            <a:endParaRPr sz="1600"/>
          </a:p>
          <a:p>
            <a:pPr indent="-330200" lvl="1" marL="914400" rtl="0" algn="l">
              <a:lnSpc>
                <a:spcPct val="115000"/>
              </a:lnSpc>
              <a:spcBef>
                <a:spcPts val="0"/>
              </a:spcBef>
              <a:spcAft>
                <a:spcPts val="0"/>
              </a:spcAft>
              <a:buSzPts val="1600"/>
              <a:buChar char="○"/>
            </a:pPr>
            <a:r>
              <a:rPr lang="en" sz="1600"/>
              <a:t>Government Agency</a:t>
            </a:r>
            <a:endParaRPr sz="1600"/>
          </a:p>
          <a:p>
            <a:pPr indent="-330200" lvl="0" marL="457200" rtl="0" algn="l">
              <a:lnSpc>
                <a:spcPct val="115000"/>
              </a:lnSpc>
              <a:spcBef>
                <a:spcPts val="0"/>
              </a:spcBef>
              <a:spcAft>
                <a:spcPts val="0"/>
              </a:spcAft>
              <a:buSzPts val="1600"/>
              <a:buChar char="●"/>
            </a:pPr>
            <a:r>
              <a:rPr lang="en" sz="1600"/>
              <a:t>Owner/Operator</a:t>
            </a:r>
            <a:endParaRPr sz="1600"/>
          </a:p>
          <a:p>
            <a:pPr indent="-330200" lvl="1" marL="914400" rtl="0" algn="l">
              <a:lnSpc>
                <a:spcPct val="115000"/>
              </a:lnSpc>
              <a:spcBef>
                <a:spcPts val="0"/>
              </a:spcBef>
              <a:spcAft>
                <a:spcPts val="0"/>
              </a:spcAft>
              <a:buSzPts val="1600"/>
              <a:buChar char="○"/>
            </a:pPr>
            <a:r>
              <a:rPr lang="en" sz="1600"/>
              <a:t>College/University</a:t>
            </a:r>
            <a:endParaRPr sz="1600"/>
          </a:p>
          <a:p>
            <a:pPr indent="-330200" lvl="1" marL="914400" rtl="0" algn="l">
              <a:lnSpc>
                <a:spcPct val="115000"/>
              </a:lnSpc>
              <a:spcBef>
                <a:spcPts val="0"/>
              </a:spcBef>
              <a:spcAft>
                <a:spcPts val="0"/>
              </a:spcAft>
              <a:buSzPts val="1600"/>
              <a:buChar char="○"/>
            </a:pPr>
            <a:r>
              <a:rPr lang="en" sz="1600"/>
              <a:t>Real Estate Corporation</a:t>
            </a:r>
            <a:endParaRPr sz="1600"/>
          </a:p>
          <a:p>
            <a:pPr indent="-330200" lvl="1" marL="914400" rtl="0" algn="l">
              <a:lnSpc>
                <a:spcPct val="115000"/>
              </a:lnSpc>
              <a:spcBef>
                <a:spcPts val="0"/>
              </a:spcBef>
              <a:spcAft>
                <a:spcPts val="0"/>
              </a:spcAft>
              <a:buSzPts val="1600"/>
              <a:buChar char="○"/>
            </a:pPr>
            <a:r>
              <a:rPr lang="en" sz="1600"/>
              <a:t>Government Agency</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2868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Description </a:t>
            </a:r>
            <a:r>
              <a:rPr lang="en"/>
              <a:t>f</a:t>
            </a:r>
            <a:r>
              <a:rPr lang="en"/>
              <a:t>ramework </a:t>
            </a:r>
            <a:endParaRPr/>
          </a:p>
          <a:p>
            <a:pPr indent="0" lvl="0" marL="0" rtl="0" algn="l">
              <a:lnSpc>
                <a:spcPct val="100000"/>
              </a:lnSpc>
              <a:spcBef>
                <a:spcPts val="0"/>
              </a:spcBef>
              <a:spcAft>
                <a:spcPts val="0"/>
              </a:spcAft>
              <a:buSzPts val="2800"/>
              <a:buNone/>
            </a:pPr>
            <a:r>
              <a:t/>
            </a:r>
            <a:endParaRPr sz="1800"/>
          </a:p>
        </p:txBody>
      </p:sp>
      <p:sp>
        <p:nvSpPr>
          <p:cNvPr id="130" name="Google Shape;130;p23"/>
          <p:cNvSpPr txBox="1"/>
          <p:nvPr>
            <p:ph idx="1" type="body"/>
          </p:nvPr>
        </p:nvSpPr>
        <p:spPr>
          <a:xfrm>
            <a:off x="4572000" y="290125"/>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Another project springboarded from the FAQs is a description project that attempts to provide guidelines for describing digital design records in finding aids using a framework comprised of three levels of intensity (baseline, moderate, intensive). The framework breaks description down by ead element and provides examples for each level. Additionally, the descriptive framework will include several complete finding aids to reinforce the guidelines.</a:t>
            </a:r>
            <a:endParaRPr sz="1600">
              <a:solidFill>
                <a:srgbClr val="00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4"/>
          <p:cNvSpPr txBox="1"/>
          <p:nvPr>
            <p:ph type="title"/>
          </p:nvPr>
        </p:nvSpPr>
        <p:spPr>
          <a:xfrm>
            <a:off x="2868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Description framework </a:t>
            </a:r>
            <a:endParaRPr/>
          </a:p>
          <a:p>
            <a:pPr indent="0" lvl="0" marL="0" rtl="0" algn="l">
              <a:lnSpc>
                <a:spcPct val="100000"/>
              </a:lnSpc>
              <a:spcBef>
                <a:spcPts val="0"/>
              </a:spcBef>
              <a:spcAft>
                <a:spcPts val="0"/>
              </a:spcAft>
              <a:buSzPts val="2800"/>
              <a:buNone/>
            </a:pPr>
            <a:r>
              <a:t/>
            </a:r>
            <a:endParaRPr sz="1800"/>
          </a:p>
        </p:txBody>
      </p:sp>
      <p:sp>
        <p:nvSpPr>
          <p:cNvPr id="136" name="Google Shape;136;p24"/>
          <p:cNvSpPr txBox="1"/>
          <p:nvPr>
            <p:ph idx="1" type="body"/>
          </p:nvPr>
        </p:nvSpPr>
        <p:spPr>
          <a:xfrm>
            <a:off x="4572000" y="290125"/>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We would appreciate your feedback as to what guidance is currently needed regarding description of born-digital design files.</a:t>
            </a:r>
            <a:endParaRPr sz="1600"/>
          </a:p>
          <a:p>
            <a:pPr indent="0" lvl="0" marL="0" rtl="0" algn="l">
              <a:lnSpc>
                <a:spcPct val="115000"/>
              </a:lnSpc>
              <a:spcBef>
                <a:spcPts val="0"/>
              </a:spcBef>
              <a:spcAft>
                <a:spcPts val="0"/>
              </a:spcAft>
              <a:buSzPts val="1300"/>
              <a:buNone/>
            </a:pPr>
            <a:r>
              <a:t/>
            </a:r>
            <a:endParaRPr sz="1600"/>
          </a:p>
          <a:p>
            <a:pPr indent="0" lvl="0" marL="0" rtl="0" algn="l">
              <a:lnSpc>
                <a:spcPct val="115000"/>
              </a:lnSpc>
              <a:spcBef>
                <a:spcPts val="0"/>
              </a:spcBef>
              <a:spcAft>
                <a:spcPts val="0"/>
              </a:spcAft>
              <a:buSzPts val="1300"/>
              <a:buNone/>
            </a:pPr>
            <a:r>
              <a:rPr lang="en" sz="1600"/>
              <a:t>What hurdles are you facing describing born-digital design content?</a:t>
            </a:r>
            <a:endParaRPr sz="1600"/>
          </a:p>
          <a:p>
            <a:pPr indent="0" lvl="0" marL="0" rtl="0" algn="l">
              <a:lnSpc>
                <a:spcPct val="115000"/>
              </a:lnSpc>
              <a:spcBef>
                <a:spcPts val="0"/>
              </a:spcBef>
              <a:spcAft>
                <a:spcPts val="0"/>
              </a:spcAft>
              <a:buSzPts val="1300"/>
              <a:buNone/>
            </a:pPr>
            <a:r>
              <a:t/>
            </a:r>
            <a:endParaRPr sz="1600"/>
          </a:p>
          <a:p>
            <a:pPr indent="0" lvl="0" marL="0" rtl="0" algn="l">
              <a:lnSpc>
                <a:spcPct val="115000"/>
              </a:lnSpc>
              <a:spcBef>
                <a:spcPts val="0"/>
              </a:spcBef>
              <a:spcAft>
                <a:spcPts val="0"/>
              </a:spcAft>
              <a:buSzPts val="1300"/>
              <a:buNone/>
            </a:pPr>
            <a:r>
              <a:rPr lang="en" sz="1600"/>
              <a:t>Are guidelines more appreciated or examples?</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5"/>
          <p:cNvSpPr txBox="1"/>
          <p:nvPr>
            <p:ph type="title"/>
          </p:nvPr>
        </p:nvSpPr>
        <p:spPr>
          <a:xfrm>
            <a:off x="2868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SAA Trends in Archives practice</a:t>
            </a:r>
            <a:endParaRPr/>
          </a:p>
          <a:p>
            <a:pPr indent="0" lvl="0" marL="0" rtl="0" algn="l">
              <a:lnSpc>
                <a:spcPct val="100000"/>
              </a:lnSpc>
              <a:spcBef>
                <a:spcPts val="0"/>
              </a:spcBef>
              <a:spcAft>
                <a:spcPts val="0"/>
              </a:spcAft>
              <a:buSzPts val="2800"/>
              <a:buNone/>
            </a:pPr>
            <a:r>
              <a:t/>
            </a:r>
            <a:endParaRPr sz="1800"/>
          </a:p>
        </p:txBody>
      </p:sp>
      <p:sp>
        <p:nvSpPr>
          <p:cNvPr id="142" name="Google Shape;142;p25"/>
          <p:cNvSpPr txBox="1"/>
          <p:nvPr>
            <p:ph idx="1" type="body"/>
          </p:nvPr>
        </p:nvSpPr>
        <p:spPr>
          <a:xfrm>
            <a:off x="4572000" y="290125"/>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A few taskforce members are contributing authors to a </a:t>
            </a:r>
            <a:r>
              <a:rPr lang="en" sz="1600"/>
              <a:t>Born-Digital Design Records publication, edited by Samantha Winn for SAA. The publication will consist of three modules: “Navigating the Technical Landscape of Born-Digital Design Records,” “Emerging Best Practices for Born-Digital Design Records,” and “Case Studies in Born-Digital Design Records.”</a:t>
            </a:r>
            <a:endParaRPr sz="1600"/>
          </a:p>
          <a:p>
            <a:pPr indent="0" lvl="0" marL="0" rtl="0" algn="l">
              <a:lnSpc>
                <a:spcPct val="115000"/>
              </a:lnSpc>
              <a:spcBef>
                <a:spcPts val="0"/>
              </a:spcBef>
              <a:spcAft>
                <a:spcPts val="0"/>
              </a:spcAft>
              <a:buSzPts val="1300"/>
              <a:buNone/>
            </a:pPr>
            <a:r>
              <a:t/>
            </a:r>
            <a:endParaRPr sz="1600"/>
          </a:p>
          <a:p>
            <a:pPr indent="0" lvl="0" marL="0" rtl="0" algn="l">
              <a:lnSpc>
                <a:spcPct val="115000"/>
              </a:lnSpc>
              <a:spcBef>
                <a:spcPts val="0"/>
              </a:spcBef>
              <a:spcAft>
                <a:spcPts val="0"/>
              </a:spcAft>
              <a:buSzPts val="1300"/>
              <a:buNone/>
            </a:pPr>
            <a:r>
              <a:rPr lang="en" sz="1600"/>
              <a:t>Aliza Leventhal is contributing to all modules, Laura Schroffel and Jody Thompson are contributing to module 2 and Stefana Bretweiser is contributing to module 3.</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6"/>
          <p:cNvSpPr txBox="1"/>
          <p:nvPr>
            <p:ph type="title"/>
          </p:nvPr>
        </p:nvSpPr>
        <p:spPr>
          <a:xfrm>
            <a:off x="3117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Join us!</a:t>
            </a:r>
            <a:endParaRPr/>
          </a:p>
        </p:txBody>
      </p:sp>
      <p:sp>
        <p:nvSpPr>
          <p:cNvPr id="148" name="Google Shape;148;p26"/>
          <p:cNvSpPr txBox="1"/>
          <p:nvPr>
            <p:ph idx="1" type="body"/>
          </p:nvPr>
        </p:nvSpPr>
        <p:spPr>
          <a:xfrm>
            <a:off x="4644675" y="500925"/>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Join Today!</a:t>
            </a:r>
            <a:br>
              <a:rPr lang="en" sz="1600"/>
            </a:br>
            <a:endParaRPr sz="1600"/>
          </a:p>
          <a:p>
            <a:pPr indent="-330200" lvl="0" marL="457200" rtl="0" algn="l">
              <a:lnSpc>
                <a:spcPct val="115000"/>
              </a:lnSpc>
              <a:spcBef>
                <a:spcPts val="1600"/>
              </a:spcBef>
              <a:spcAft>
                <a:spcPts val="0"/>
              </a:spcAft>
              <a:buSzPts val="1600"/>
              <a:buChar char="●"/>
            </a:pPr>
            <a:r>
              <a:rPr lang="en" sz="1600"/>
              <a:t>No PhD Required</a:t>
            </a:r>
            <a:endParaRPr sz="1600"/>
          </a:p>
          <a:p>
            <a:pPr indent="-330200" lvl="0" marL="457200" rtl="0" algn="l">
              <a:lnSpc>
                <a:spcPct val="115000"/>
              </a:lnSpc>
              <a:spcBef>
                <a:spcPts val="0"/>
              </a:spcBef>
              <a:spcAft>
                <a:spcPts val="0"/>
              </a:spcAft>
              <a:buSzPts val="1600"/>
              <a:buChar char="●"/>
            </a:pPr>
            <a:r>
              <a:rPr lang="en" sz="1600"/>
              <a:t>Share in the struggle</a:t>
            </a:r>
            <a:endParaRPr sz="1600"/>
          </a:p>
          <a:p>
            <a:pPr indent="-330200" lvl="0" marL="457200" rtl="0" algn="l">
              <a:lnSpc>
                <a:spcPct val="115000"/>
              </a:lnSpc>
              <a:spcBef>
                <a:spcPts val="0"/>
              </a:spcBef>
              <a:spcAft>
                <a:spcPts val="0"/>
              </a:spcAft>
              <a:buSzPts val="1600"/>
              <a:buChar char="●"/>
            </a:pPr>
            <a:r>
              <a:rPr lang="en" sz="1600"/>
              <a:t>Benefit from the effort</a:t>
            </a:r>
            <a:endParaRPr sz="1600"/>
          </a:p>
          <a:p>
            <a:pPr indent="-330200" lvl="0" marL="457200" rtl="0" algn="l">
              <a:lnSpc>
                <a:spcPct val="115000"/>
              </a:lnSpc>
              <a:spcBef>
                <a:spcPts val="0"/>
              </a:spcBef>
              <a:spcAft>
                <a:spcPts val="0"/>
              </a:spcAft>
              <a:buSzPts val="1600"/>
              <a:buChar char="●"/>
            </a:pPr>
            <a:r>
              <a:rPr lang="en" sz="1600"/>
              <a:t>Contribute to the profession</a:t>
            </a:r>
            <a:endParaRPr sz="1600"/>
          </a:p>
          <a:p>
            <a:pPr indent="-330200" lvl="0" marL="457200" rtl="0" algn="l">
              <a:lnSpc>
                <a:spcPct val="115000"/>
              </a:lnSpc>
              <a:spcBef>
                <a:spcPts val="0"/>
              </a:spcBef>
              <a:spcAft>
                <a:spcPts val="0"/>
              </a:spcAft>
              <a:buSzPts val="1600"/>
              <a:buChar char="●"/>
            </a:pPr>
            <a:r>
              <a:rPr lang="en" sz="1600"/>
              <a:t>Make new friends</a:t>
            </a:r>
            <a:endParaRPr sz="1600"/>
          </a:p>
          <a:p>
            <a:pPr indent="0" lvl="0" marL="0" rtl="0" algn="l">
              <a:lnSpc>
                <a:spcPct val="115000"/>
              </a:lnSpc>
              <a:spcBef>
                <a:spcPts val="1600"/>
              </a:spcBef>
              <a:spcAft>
                <a:spcPts val="0"/>
              </a:spcAft>
              <a:buSzPts val="1300"/>
              <a:buNone/>
            </a:pPr>
            <a:r>
              <a:t/>
            </a:r>
            <a:endParaRPr sz="1600"/>
          </a:p>
          <a:p>
            <a:pPr indent="0" lvl="0" marL="0" rtl="0" algn="l">
              <a:lnSpc>
                <a:spcPct val="115000"/>
              </a:lnSpc>
              <a:spcBef>
                <a:spcPts val="1600"/>
              </a:spcBef>
              <a:spcAft>
                <a:spcPts val="0"/>
              </a:spcAft>
              <a:buSzPts val="1300"/>
              <a:buNone/>
            </a:pPr>
            <a:r>
              <a:t/>
            </a:r>
            <a:endParaRPr sz="1600"/>
          </a:p>
          <a:p>
            <a:pPr indent="0" lvl="0" marL="0" rtl="0" algn="l">
              <a:lnSpc>
                <a:spcPct val="115000"/>
              </a:lnSpc>
              <a:spcBef>
                <a:spcPts val="1600"/>
              </a:spcBef>
              <a:spcAft>
                <a:spcPts val="0"/>
              </a:spcAft>
              <a:buSzPts val="1300"/>
              <a:buNone/>
            </a:pPr>
            <a:r>
              <a:t/>
            </a:r>
            <a:endParaRPr sz="1600"/>
          </a:p>
          <a:p>
            <a:pPr indent="0" lvl="0" marL="0" rtl="0" algn="l">
              <a:lnSpc>
                <a:spcPct val="115000"/>
              </a:lnSpc>
              <a:spcBef>
                <a:spcPts val="1600"/>
              </a:spcBef>
              <a:spcAft>
                <a:spcPts val="1600"/>
              </a:spcAft>
              <a:buSzPts val="1300"/>
              <a:buNone/>
            </a:pPr>
            <a:r>
              <a:rPr lang="en" sz="1600"/>
              <a:t>Aliza will bake for you! </a:t>
            </a:r>
            <a:br>
              <a:rPr lang="en" sz="1600"/>
            </a:br>
            <a:r>
              <a:rPr lang="en" sz="1600"/>
              <a:t>We can get t-shirts if that will help!</a:t>
            </a:r>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7"/>
          <p:cNvSpPr txBox="1"/>
          <p:nvPr>
            <p:ph type="title"/>
          </p:nvPr>
        </p:nvSpPr>
        <p:spPr>
          <a:xfrm>
            <a:off x="3117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Join us!</a:t>
            </a:r>
            <a:endParaRPr/>
          </a:p>
        </p:txBody>
      </p:sp>
      <p:sp>
        <p:nvSpPr>
          <p:cNvPr id="154" name="Google Shape;154;p27"/>
          <p:cNvSpPr txBox="1"/>
          <p:nvPr>
            <p:ph idx="1" type="body"/>
          </p:nvPr>
        </p:nvSpPr>
        <p:spPr>
          <a:xfrm>
            <a:off x="4644675" y="500925"/>
            <a:ext cx="4382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Join Today!</a:t>
            </a:r>
            <a:br>
              <a:rPr lang="en" sz="1600"/>
            </a:br>
            <a:r>
              <a:rPr lang="en" sz="1600"/>
              <a:t>Really!</a:t>
            </a:r>
            <a:endParaRPr sz="1600"/>
          </a:p>
          <a:p>
            <a:pPr indent="0" lvl="0" marL="0" rtl="0" algn="l">
              <a:lnSpc>
                <a:spcPct val="115000"/>
              </a:lnSpc>
              <a:spcBef>
                <a:spcPts val="1600"/>
              </a:spcBef>
              <a:spcAft>
                <a:spcPts val="0"/>
              </a:spcAft>
              <a:buSzPts val="1300"/>
              <a:buNone/>
            </a:pPr>
            <a:r>
              <a:rPr lang="en" sz="1600"/>
              <a:t>Jody Thompson </a:t>
            </a:r>
            <a:r>
              <a:rPr lang="en" sz="1600" u="sng">
                <a:solidFill>
                  <a:schemeClr val="hlink"/>
                </a:solidFill>
                <a:hlinkClick r:id="rId3"/>
              </a:rPr>
              <a:t>jody.thompson@library.gatech.edu</a:t>
            </a:r>
            <a:br>
              <a:rPr lang="en" sz="1600"/>
            </a:br>
            <a:br>
              <a:rPr lang="en" sz="1600"/>
            </a:br>
            <a:r>
              <a:rPr lang="en" sz="1600"/>
              <a:t>Laura Schroffel</a:t>
            </a:r>
            <a:br>
              <a:rPr lang="en" sz="1600"/>
            </a:br>
            <a:r>
              <a:rPr lang="en" sz="1600" u="sng">
                <a:solidFill>
                  <a:schemeClr val="hlink"/>
                </a:solidFill>
                <a:hlinkClick r:id="rId4"/>
              </a:rPr>
              <a:t>LSchroffel@getty.edu</a:t>
            </a:r>
            <a:r>
              <a:rPr lang="en" sz="1600"/>
              <a:t> </a:t>
            </a:r>
            <a:endParaRPr sz="1600"/>
          </a:p>
          <a:p>
            <a:pPr indent="0" lvl="0" marL="0" rtl="0" algn="l">
              <a:lnSpc>
                <a:spcPct val="115000"/>
              </a:lnSpc>
              <a:spcBef>
                <a:spcPts val="1600"/>
              </a:spcBef>
              <a:spcAft>
                <a:spcPts val="1600"/>
              </a:spcAft>
              <a:buSzPts val="1300"/>
              <a:buNone/>
            </a:pPr>
            <a:br>
              <a:rPr lang="en" sz="1500"/>
            </a:br>
            <a:br>
              <a:rPr lang="en" sz="1500"/>
            </a:b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4"/>
          <p:cNvSpPr txBox="1"/>
          <p:nvPr>
            <p:ph type="title"/>
          </p:nvPr>
        </p:nvSpPr>
        <p:spPr>
          <a:xfrm>
            <a:off x="3117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News</a:t>
            </a:r>
            <a:endParaRPr/>
          </a:p>
        </p:txBody>
      </p:sp>
      <p:sp>
        <p:nvSpPr>
          <p:cNvPr id="72" name="Google Shape;72;p14"/>
          <p:cNvSpPr txBox="1"/>
          <p:nvPr>
            <p:ph idx="1" type="body"/>
          </p:nvPr>
        </p:nvSpPr>
        <p:spPr>
          <a:xfrm>
            <a:off x="4663600" y="284350"/>
            <a:ext cx="4166400" cy="549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300"/>
              <a:buNone/>
            </a:pPr>
            <a:r>
              <a:rPr lang="en" sz="1600"/>
              <a:t>New Co-Chairs</a:t>
            </a:r>
            <a:endParaRPr sz="1600"/>
          </a:p>
          <a:p>
            <a:pPr indent="0" lvl="0" marL="457200" rtl="0" algn="l">
              <a:lnSpc>
                <a:spcPct val="115000"/>
              </a:lnSpc>
              <a:spcBef>
                <a:spcPts val="1600"/>
              </a:spcBef>
              <a:spcAft>
                <a:spcPts val="1600"/>
              </a:spcAft>
              <a:buNone/>
            </a:pPr>
            <a:r>
              <a:t/>
            </a:r>
            <a:endParaRPr>
              <a:highlight>
                <a:srgbClr val="CFE2F3"/>
              </a:highlight>
            </a:endParaRPr>
          </a:p>
        </p:txBody>
      </p:sp>
      <p:pic>
        <p:nvPicPr>
          <p:cNvPr id="73" name="Google Shape;73;p14"/>
          <p:cNvPicPr preferRelativeResize="0"/>
          <p:nvPr/>
        </p:nvPicPr>
        <p:blipFill>
          <a:blip r:embed="rId4">
            <a:alphaModFix/>
          </a:blip>
          <a:stretch>
            <a:fillRect/>
          </a:stretch>
        </p:blipFill>
        <p:spPr>
          <a:xfrm>
            <a:off x="4754950" y="1028550"/>
            <a:ext cx="1531201" cy="1531201"/>
          </a:xfrm>
          <a:prstGeom prst="rect">
            <a:avLst/>
          </a:prstGeom>
          <a:noFill/>
          <a:ln>
            <a:noFill/>
          </a:ln>
        </p:spPr>
      </p:pic>
      <p:sp>
        <p:nvSpPr>
          <p:cNvPr id="74" name="Google Shape;74;p14"/>
          <p:cNvSpPr txBox="1"/>
          <p:nvPr/>
        </p:nvSpPr>
        <p:spPr>
          <a:xfrm>
            <a:off x="6546275" y="898125"/>
            <a:ext cx="2382000" cy="153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None/>
            </a:pPr>
            <a:r>
              <a:rPr lang="en">
                <a:solidFill>
                  <a:schemeClr val="dk2"/>
                </a:solidFill>
                <a:latin typeface="Roboto"/>
                <a:ea typeface="Roboto"/>
                <a:cs typeface="Roboto"/>
                <a:sym typeface="Roboto"/>
              </a:rPr>
              <a:t>Jody Thompson</a:t>
            </a:r>
            <a:r>
              <a:rPr lang="en" sz="1300">
                <a:solidFill>
                  <a:schemeClr val="dk2"/>
                </a:solidFill>
                <a:latin typeface="Roboto"/>
                <a:ea typeface="Roboto"/>
                <a:cs typeface="Roboto"/>
                <a:sym typeface="Roboto"/>
              </a:rPr>
              <a:t>, </a:t>
            </a:r>
            <a:r>
              <a:rPr lang="en" sz="1100">
                <a:solidFill>
                  <a:srgbClr val="545454"/>
                </a:solidFill>
                <a:highlight>
                  <a:srgbClr val="FFFFFF"/>
                </a:highlight>
                <a:latin typeface="Roboto"/>
                <a:ea typeface="Roboto"/>
                <a:cs typeface="Roboto"/>
                <a:sym typeface="Roboto"/>
              </a:rPr>
              <a:t>Head of the Archives and Special Collections department and the Library's Preservation Manager at Georgia Tech</a:t>
            </a:r>
            <a:endParaRPr>
              <a:latin typeface="Roboto"/>
              <a:ea typeface="Roboto"/>
              <a:cs typeface="Roboto"/>
              <a:sym typeface="Roboto"/>
            </a:endParaRPr>
          </a:p>
        </p:txBody>
      </p:sp>
      <p:pic>
        <p:nvPicPr>
          <p:cNvPr id="75" name="Google Shape;75;p14"/>
          <p:cNvPicPr preferRelativeResize="0"/>
          <p:nvPr/>
        </p:nvPicPr>
        <p:blipFill>
          <a:blip r:embed="rId5">
            <a:alphaModFix/>
          </a:blip>
          <a:stretch>
            <a:fillRect/>
          </a:stretch>
        </p:blipFill>
        <p:spPr>
          <a:xfrm>
            <a:off x="4663588" y="2798300"/>
            <a:ext cx="1713925" cy="1772875"/>
          </a:xfrm>
          <a:prstGeom prst="rect">
            <a:avLst/>
          </a:prstGeom>
          <a:noFill/>
          <a:ln>
            <a:noFill/>
          </a:ln>
        </p:spPr>
      </p:pic>
      <p:sp>
        <p:nvSpPr>
          <p:cNvPr id="76" name="Google Shape;76;p14"/>
          <p:cNvSpPr txBox="1"/>
          <p:nvPr/>
        </p:nvSpPr>
        <p:spPr>
          <a:xfrm>
            <a:off x="6652850" y="2798300"/>
            <a:ext cx="2382000" cy="153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None/>
            </a:pPr>
            <a:r>
              <a:rPr lang="en">
                <a:solidFill>
                  <a:schemeClr val="dk2"/>
                </a:solidFill>
                <a:latin typeface="Roboto"/>
                <a:ea typeface="Roboto"/>
                <a:cs typeface="Roboto"/>
                <a:sym typeface="Roboto"/>
              </a:rPr>
              <a:t>Laura Schroffel,</a:t>
            </a:r>
            <a:r>
              <a:rPr lang="en" sz="1300">
                <a:solidFill>
                  <a:schemeClr val="dk2"/>
                </a:solidFill>
                <a:latin typeface="Roboto"/>
                <a:ea typeface="Roboto"/>
                <a:cs typeface="Roboto"/>
                <a:sym typeface="Roboto"/>
              </a:rPr>
              <a:t> </a:t>
            </a:r>
            <a:r>
              <a:rPr lang="en" sz="1100">
                <a:solidFill>
                  <a:srgbClr val="545454"/>
                </a:solidFill>
                <a:highlight>
                  <a:srgbClr val="FFFFFF"/>
                </a:highlight>
                <a:latin typeface="Roboto"/>
                <a:ea typeface="Roboto"/>
                <a:cs typeface="Roboto"/>
                <a:sym typeface="Roboto"/>
              </a:rPr>
              <a:t>Digital Archivist at the Getty Research Institute</a:t>
            </a:r>
            <a:endParaRPr>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5"/>
          <p:cNvSpPr txBox="1"/>
          <p:nvPr>
            <p:ph type="title"/>
          </p:nvPr>
        </p:nvSpPr>
        <p:spPr>
          <a:xfrm>
            <a:off x="3117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News</a:t>
            </a:r>
            <a:endParaRPr/>
          </a:p>
        </p:txBody>
      </p:sp>
      <p:sp>
        <p:nvSpPr>
          <p:cNvPr id="82" name="Google Shape;82;p15"/>
          <p:cNvSpPr txBox="1"/>
          <p:nvPr>
            <p:ph idx="1" type="body"/>
          </p:nvPr>
        </p:nvSpPr>
        <p:spPr>
          <a:xfrm>
            <a:off x="4630625" y="304175"/>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300"/>
              <a:buNone/>
            </a:pPr>
            <a:r>
              <a:rPr lang="en" sz="1600"/>
              <a:t>Two interesting developments for the Taskforce: </a:t>
            </a:r>
            <a:endParaRPr sz="1600"/>
          </a:p>
          <a:p>
            <a:pPr indent="-330200" lvl="0" marL="457200" rtl="0" algn="l">
              <a:lnSpc>
                <a:spcPct val="115000"/>
              </a:lnSpc>
              <a:spcBef>
                <a:spcPts val="1600"/>
              </a:spcBef>
              <a:spcAft>
                <a:spcPts val="0"/>
              </a:spcAft>
              <a:buSzPts val="1600"/>
              <a:buChar char="●"/>
            </a:pPr>
            <a:r>
              <a:rPr lang="en" sz="1600"/>
              <a:t>We changed our name from the </a:t>
            </a:r>
            <a:r>
              <a:rPr lang="en" sz="1600">
                <a:highlight>
                  <a:srgbClr val="CFE2F3"/>
                </a:highlight>
              </a:rPr>
              <a:t>CAD/BIM Taskforce</a:t>
            </a:r>
            <a:r>
              <a:rPr lang="en" sz="1600"/>
              <a:t> to the </a:t>
            </a:r>
            <a:r>
              <a:rPr lang="en" sz="1600">
                <a:highlight>
                  <a:srgbClr val="CFE2F3"/>
                </a:highlight>
              </a:rPr>
              <a:t>Digital Design Records Taskforce.</a:t>
            </a:r>
            <a:endParaRPr sz="1600">
              <a:highlight>
                <a:srgbClr val="CFE2F3"/>
              </a:highlight>
            </a:endParaRPr>
          </a:p>
          <a:p>
            <a:pPr indent="-330200" lvl="0" marL="457200" rtl="0" algn="l">
              <a:lnSpc>
                <a:spcPct val="115000"/>
              </a:lnSpc>
              <a:spcBef>
                <a:spcPts val="0"/>
              </a:spcBef>
              <a:spcAft>
                <a:spcPts val="0"/>
              </a:spcAft>
              <a:buSzPts val="1600"/>
              <a:buChar char="●"/>
            </a:pPr>
            <a:r>
              <a:rPr lang="en" sz="1600"/>
              <a:t>We centralized all of our documentation and output into one account that can be organized/accessed as needed as management of the taskforce evolves.</a:t>
            </a:r>
            <a:endParaRPr sz="1600"/>
          </a:p>
          <a:p>
            <a:pPr indent="0" lvl="0" marL="457200" rtl="0" algn="l">
              <a:lnSpc>
                <a:spcPct val="115000"/>
              </a:lnSpc>
              <a:spcBef>
                <a:spcPts val="1600"/>
              </a:spcBef>
              <a:spcAft>
                <a:spcPts val="1600"/>
              </a:spcAft>
              <a:buNone/>
            </a:pPr>
            <a:r>
              <a:rPr lang="en" sz="1600">
                <a:highlight>
                  <a:srgbClr val="CFE2F3"/>
                </a:highlight>
              </a:rPr>
              <a:t>digitaldesignrecordstaskforce@gmail.com</a:t>
            </a:r>
            <a:endParaRPr sz="1600">
              <a:highlight>
                <a:srgbClr val="CFE2F3"/>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6"/>
          <p:cNvSpPr txBox="1"/>
          <p:nvPr>
            <p:ph type="title"/>
          </p:nvPr>
        </p:nvSpPr>
        <p:spPr>
          <a:xfrm>
            <a:off x="363900" y="361200"/>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Background</a:t>
            </a:r>
            <a:endParaRPr/>
          </a:p>
        </p:txBody>
      </p:sp>
      <p:sp>
        <p:nvSpPr>
          <p:cNvPr id="88" name="Google Shape;88;p16"/>
          <p:cNvSpPr txBox="1"/>
          <p:nvPr>
            <p:ph idx="1" type="body"/>
          </p:nvPr>
        </p:nvSpPr>
        <p:spPr>
          <a:xfrm>
            <a:off x="4644675" y="119925"/>
            <a:ext cx="4166400" cy="4470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Founded 2012</a:t>
            </a:r>
            <a:endParaRPr sz="1600"/>
          </a:p>
          <a:p>
            <a:pPr indent="0" lvl="0" marL="0" rtl="0" algn="l">
              <a:lnSpc>
                <a:spcPct val="115000"/>
              </a:lnSpc>
              <a:spcBef>
                <a:spcPts val="1600"/>
              </a:spcBef>
              <a:spcAft>
                <a:spcPts val="0"/>
              </a:spcAft>
              <a:buSzPts val="1300"/>
              <a:buNone/>
            </a:pPr>
            <a:r>
              <a:rPr lang="en" sz="1600"/>
              <a:t>Bibliography 2012-2014 </a:t>
            </a:r>
            <a:br>
              <a:rPr lang="en" sz="1600"/>
            </a:br>
            <a:r>
              <a:rPr lang="en" sz="1600"/>
              <a:t>(2 Members)</a:t>
            </a:r>
            <a:endParaRPr sz="1600"/>
          </a:p>
          <a:p>
            <a:pPr indent="0" lvl="0" marL="0" rtl="0" algn="l">
              <a:lnSpc>
                <a:spcPct val="115000"/>
              </a:lnSpc>
              <a:spcBef>
                <a:spcPts val="1600"/>
              </a:spcBef>
              <a:spcAft>
                <a:spcPts val="0"/>
              </a:spcAft>
              <a:buSzPts val="1300"/>
              <a:buNone/>
            </a:pPr>
            <a:r>
              <a:rPr lang="en" sz="1600"/>
              <a:t>Surveys 2015-2016</a:t>
            </a:r>
            <a:br>
              <a:rPr lang="en" sz="1600"/>
            </a:br>
            <a:r>
              <a:rPr lang="en" sz="1600"/>
              <a:t>(11 Members)</a:t>
            </a:r>
            <a:endParaRPr sz="1600"/>
          </a:p>
          <a:p>
            <a:pPr indent="0" lvl="0" marL="0" rtl="0" algn="l">
              <a:lnSpc>
                <a:spcPct val="115000"/>
              </a:lnSpc>
              <a:spcBef>
                <a:spcPts val="1600"/>
              </a:spcBef>
              <a:spcAft>
                <a:spcPts val="0"/>
              </a:spcAft>
              <a:buSzPts val="1300"/>
              <a:buNone/>
            </a:pPr>
            <a:r>
              <a:rPr lang="en" sz="1600"/>
              <a:t>Glossary &amp; Info. Interviews 2016-2017</a:t>
            </a:r>
            <a:br>
              <a:rPr lang="en" sz="1600"/>
            </a:br>
            <a:r>
              <a:rPr lang="en" sz="1600"/>
              <a:t>(7 Members)</a:t>
            </a:r>
            <a:endParaRPr sz="1600"/>
          </a:p>
          <a:p>
            <a:pPr indent="0" lvl="0" marL="0" rtl="0" algn="l">
              <a:lnSpc>
                <a:spcPct val="115000"/>
              </a:lnSpc>
              <a:spcBef>
                <a:spcPts val="1600"/>
              </a:spcBef>
              <a:spcAft>
                <a:spcPts val="0"/>
              </a:spcAft>
              <a:buSzPts val="1300"/>
              <a:buNone/>
            </a:pPr>
            <a:r>
              <a:rPr lang="en" sz="1600"/>
              <a:t>FAQ, SAA Research Forum paper 2017-2018 </a:t>
            </a:r>
            <a:br>
              <a:rPr lang="en" sz="1600"/>
            </a:br>
            <a:r>
              <a:rPr lang="en" sz="1600"/>
              <a:t>(3 Members)	</a:t>
            </a:r>
            <a:endParaRPr sz="1600"/>
          </a:p>
          <a:p>
            <a:pPr indent="0" lvl="0" marL="0" rtl="0" algn="l">
              <a:spcBef>
                <a:spcPts val="1600"/>
              </a:spcBef>
              <a:spcAft>
                <a:spcPts val="0"/>
              </a:spcAft>
              <a:buSzPts val="1300"/>
              <a:buNone/>
            </a:pPr>
            <a:r>
              <a:rPr lang="en" sz="1600"/>
              <a:t>Archival Description project and Deed of Gift Matrix </a:t>
            </a:r>
            <a:r>
              <a:rPr lang="en" sz="1600"/>
              <a:t>2018-2019 </a:t>
            </a:r>
            <a:br>
              <a:rPr lang="en" sz="1600"/>
            </a:br>
            <a:r>
              <a:rPr lang="en" sz="1600"/>
              <a:t>(7 Members)</a:t>
            </a:r>
            <a:endParaRPr sz="1600"/>
          </a:p>
          <a:p>
            <a:pPr indent="0" lvl="0" marL="0" rtl="0" algn="l">
              <a:lnSpc>
                <a:spcPct val="115000"/>
              </a:lnSpc>
              <a:spcBef>
                <a:spcPts val="1600"/>
              </a:spcBef>
              <a:spcAft>
                <a:spcPts val="1600"/>
              </a:spcAft>
              <a:buSzPts val="13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7"/>
          <p:cNvSpPr txBox="1"/>
          <p:nvPr>
            <p:ph type="title"/>
          </p:nvPr>
        </p:nvSpPr>
        <p:spPr>
          <a:xfrm>
            <a:off x="3117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2017-2018 </a:t>
            </a:r>
            <a:endParaRPr/>
          </a:p>
          <a:p>
            <a:pPr indent="0" lvl="0" marL="0" rtl="0" algn="l">
              <a:lnSpc>
                <a:spcPct val="100000"/>
              </a:lnSpc>
              <a:spcBef>
                <a:spcPts val="0"/>
              </a:spcBef>
              <a:spcAft>
                <a:spcPts val="0"/>
              </a:spcAft>
              <a:buSzPts val="2800"/>
              <a:buNone/>
            </a:pPr>
            <a:r>
              <a:rPr lang="en"/>
              <a:t>FAQ</a:t>
            </a:r>
            <a:endParaRPr/>
          </a:p>
        </p:txBody>
      </p:sp>
      <p:sp>
        <p:nvSpPr>
          <p:cNvPr id="94" name="Google Shape;94;p17"/>
          <p:cNvSpPr txBox="1"/>
          <p:nvPr>
            <p:ph idx="1" type="body"/>
          </p:nvPr>
        </p:nvSpPr>
        <p:spPr>
          <a:xfrm>
            <a:off x="4642275" y="276050"/>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There are myriad challenges to properly preserve digital content but the taskforce wanted to narrow down the most important or institutionally pressing ideas that were directly related to digital design files. The goal was to have a universal point of reference to broaden the baseline knowledge level for all and similarly communicate that institutions are not dealing with these challenges alone.</a:t>
            </a:r>
            <a:endParaRPr sz="1600"/>
          </a:p>
          <a:p>
            <a:pPr indent="0" lvl="0" marL="0" rtl="0" algn="l">
              <a:lnSpc>
                <a:spcPct val="115000"/>
              </a:lnSpc>
              <a:spcBef>
                <a:spcPts val="1600"/>
              </a:spcBef>
              <a:spcAft>
                <a:spcPts val="1600"/>
              </a:spcAft>
              <a:buSzPts val="1300"/>
              <a:buNone/>
            </a:pPr>
            <a:r>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8"/>
          <p:cNvSpPr txBox="1"/>
          <p:nvPr>
            <p:ph type="title"/>
          </p:nvPr>
        </p:nvSpPr>
        <p:spPr>
          <a:xfrm>
            <a:off x="3117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2017-2018 </a:t>
            </a:r>
            <a:endParaRPr/>
          </a:p>
          <a:p>
            <a:pPr indent="0" lvl="0" marL="0" rtl="0" algn="l">
              <a:lnSpc>
                <a:spcPct val="100000"/>
              </a:lnSpc>
              <a:spcBef>
                <a:spcPts val="0"/>
              </a:spcBef>
              <a:spcAft>
                <a:spcPts val="0"/>
              </a:spcAft>
              <a:buSzPts val="2800"/>
              <a:buNone/>
            </a:pPr>
            <a:r>
              <a:rPr lang="en"/>
              <a:t>FAQ</a:t>
            </a:r>
            <a:endParaRPr/>
          </a:p>
        </p:txBody>
      </p:sp>
      <p:sp>
        <p:nvSpPr>
          <p:cNvPr id="100" name="Google Shape;100;p18"/>
          <p:cNvSpPr txBox="1"/>
          <p:nvPr>
            <p:ph idx="1" type="body"/>
          </p:nvPr>
        </p:nvSpPr>
        <p:spPr>
          <a:xfrm>
            <a:off x="4642275" y="276050"/>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300"/>
              <a:buNone/>
            </a:pPr>
            <a:r>
              <a:rPr lang="en" sz="1600"/>
              <a:t>T</a:t>
            </a:r>
            <a:r>
              <a:rPr lang="en" sz="1600"/>
              <a:t>he FAQs were divided into three crucial categories: technology (standards; workflows: digital preservation practice; software dependencies), access (subject knowledge; file types; preservation; donor agreement/administrative), and description (identifying standards, vocabularies, and ontologies to be used for describing digital design files).</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2019</a:t>
            </a:r>
            <a:endParaRPr/>
          </a:p>
          <a:p>
            <a:pPr indent="0" lvl="0" marL="0" rtl="0" algn="l">
              <a:lnSpc>
                <a:spcPct val="100000"/>
              </a:lnSpc>
              <a:spcBef>
                <a:spcPts val="0"/>
              </a:spcBef>
              <a:spcAft>
                <a:spcPts val="0"/>
              </a:spcAft>
              <a:buSzPts val="2800"/>
              <a:buNone/>
            </a:pPr>
            <a:r>
              <a:rPr lang="en"/>
              <a:t>Results of FAQ</a:t>
            </a:r>
            <a:endParaRPr/>
          </a:p>
        </p:txBody>
      </p:sp>
      <p:sp>
        <p:nvSpPr>
          <p:cNvPr id="106" name="Google Shape;106;p19"/>
          <p:cNvSpPr txBox="1"/>
          <p:nvPr>
            <p:ph idx="1" type="body"/>
          </p:nvPr>
        </p:nvSpPr>
        <p:spPr>
          <a:xfrm>
            <a:off x="4644675" y="500925"/>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The FAQ was never formally completed. But it provided a platform for lively discussion and became a springboard for writing and developing new projects. </a:t>
            </a:r>
            <a:r>
              <a:rPr lang="en" sz="1600"/>
              <a:t>It was very much a dynamic document that never achieved publishing level conditions.</a:t>
            </a:r>
            <a:r>
              <a:rPr lang="en" sz="1600"/>
              <a:t> </a:t>
            </a:r>
            <a:endParaRPr sz="1600"/>
          </a:p>
          <a:p>
            <a:pPr indent="0" lvl="0" marL="0" rtl="0" algn="l">
              <a:lnSpc>
                <a:spcPct val="115000"/>
              </a:lnSpc>
              <a:spcBef>
                <a:spcPts val="0"/>
              </a:spcBef>
              <a:spcAft>
                <a:spcPts val="0"/>
              </a:spcAft>
              <a:buSzPts val="1300"/>
              <a:buNone/>
            </a:pPr>
            <a:r>
              <a:t/>
            </a:r>
            <a:endParaRPr sz="1600"/>
          </a:p>
          <a:p>
            <a:pPr indent="0" lvl="0" marL="0" rtl="0" algn="l">
              <a:lnSpc>
                <a:spcPct val="115000"/>
              </a:lnSpc>
              <a:spcBef>
                <a:spcPts val="0"/>
              </a:spcBef>
              <a:spcAft>
                <a:spcPts val="0"/>
              </a:spcAft>
              <a:buSzPts val="1300"/>
              <a:buNone/>
            </a:pPr>
            <a:r>
              <a:rPr lang="en" sz="1600"/>
              <a:t>The FAQs were sunsetted this year but continue to serve as a reference and resource to the Taskforce. </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2868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Deed of Gift</a:t>
            </a:r>
            <a:endParaRPr/>
          </a:p>
          <a:p>
            <a:pPr indent="0" lvl="0" marL="0" rtl="0" algn="l">
              <a:lnSpc>
                <a:spcPct val="100000"/>
              </a:lnSpc>
              <a:spcBef>
                <a:spcPts val="0"/>
              </a:spcBef>
              <a:spcAft>
                <a:spcPts val="0"/>
              </a:spcAft>
              <a:buSzPts val="2800"/>
              <a:buNone/>
            </a:pPr>
            <a:r>
              <a:t/>
            </a:r>
            <a:endParaRPr sz="1800"/>
          </a:p>
        </p:txBody>
      </p:sp>
      <p:sp>
        <p:nvSpPr>
          <p:cNvPr id="112" name="Google Shape;112;p20"/>
          <p:cNvSpPr txBox="1"/>
          <p:nvPr>
            <p:ph idx="1" type="body"/>
          </p:nvPr>
        </p:nvSpPr>
        <p:spPr>
          <a:xfrm>
            <a:off x="4644675" y="177700"/>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One project that was springboarded from the FAQs concerned deeds of gift. It was presented last year at the section meeting and at the 2018 SAA Research Forum. The </a:t>
            </a:r>
            <a:r>
              <a:rPr lang="en" sz="1600"/>
              <a:t>taskforce </a:t>
            </a:r>
            <a:r>
              <a:rPr lang="en" sz="1600"/>
              <a:t>explored how repositories can, and do, leverage the deed of gift to address </a:t>
            </a:r>
            <a:r>
              <a:rPr lang="en" sz="1600"/>
              <a:t>the complex </a:t>
            </a:r>
            <a:r>
              <a:rPr lang="en" sz="1600"/>
              <a:t>challenges </a:t>
            </a:r>
            <a:r>
              <a:rPr lang="en" sz="1600"/>
              <a:t>specific</a:t>
            </a:r>
            <a:r>
              <a:rPr lang="en" sz="1600"/>
              <a:t> to collecting </a:t>
            </a:r>
            <a:r>
              <a:rPr lang="en" sz="1600"/>
              <a:t>born digital</a:t>
            </a:r>
            <a:r>
              <a:rPr lang="en" sz="1600"/>
              <a:t> architecture and design records. </a:t>
            </a:r>
            <a:endParaRPr sz="1600"/>
          </a:p>
          <a:p>
            <a:pPr indent="0" lvl="0" marL="0" rtl="0" algn="l">
              <a:lnSpc>
                <a:spcPct val="115000"/>
              </a:lnSpc>
              <a:spcBef>
                <a:spcPts val="0"/>
              </a:spcBef>
              <a:spcAft>
                <a:spcPts val="0"/>
              </a:spcAft>
              <a:buClr>
                <a:schemeClr val="dk2"/>
              </a:buClr>
              <a:buSzPts val="1300"/>
              <a:buFont typeface="Roboto"/>
              <a:buNone/>
            </a:pPr>
            <a:r>
              <a:t/>
            </a:r>
            <a:endParaRPr sz="1600"/>
          </a:p>
          <a:p>
            <a:pPr indent="0" lvl="0" marL="0" rtl="0" algn="l">
              <a:lnSpc>
                <a:spcPct val="115000"/>
              </a:lnSpc>
              <a:spcBef>
                <a:spcPts val="0"/>
              </a:spcBef>
              <a:spcAft>
                <a:spcPts val="0"/>
              </a:spcAft>
              <a:buNone/>
            </a:pPr>
            <a:r>
              <a:rPr lang="en" sz="1600"/>
              <a:t>The peer reviewed paper resulting from our research and analysis “</a:t>
            </a:r>
            <a:r>
              <a:rPr lang="en" sz="1600">
                <a:solidFill>
                  <a:schemeClr val="lt2"/>
                </a:solidFill>
                <a:highlight>
                  <a:srgbClr val="FFFFFF"/>
                </a:highlight>
              </a:rPr>
              <a:t>Deeds of Gift as a Tool to Facilitate Born Digital Design File Processing and Preservation”</a:t>
            </a:r>
            <a:r>
              <a:rPr lang="en" sz="1600"/>
              <a:t> is available here: </a:t>
            </a:r>
            <a:r>
              <a:rPr lang="en" sz="1600">
                <a:solidFill>
                  <a:srgbClr val="0000FF"/>
                </a:solidFill>
              </a:rPr>
              <a:t>https://www2.archivists.org/am2018/research-forum-2018/agenda#peer</a:t>
            </a:r>
            <a:endParaRPr sz="160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286825" y="500925"/>
            <a:ext cx="3706500" cy="2508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Deed of Gift: Matrix </a:t>
            </a:r>
            <a:endParaRPr/>
          </a:p>
          <a:p>
            <a:pPr indent="0" lvl="0" marL="0" rtl="0" algn="l">
              <a:lnSpc>
                <a:spcPct val="100000"/>
              </a:lnSpc>
              <a:spcBef>
                <a:spcPts val="0"/>
              </a:spcBef>
              <a:spcAft>
                <a:spcPts val="0"/>
              </a:spcAft>
              <a:buSzPts val="2800"/>
              <a:buNone/>
            </a:pPr>
            <a:r>
              <a:t/>
            </a:r>
            <a:endParaRPr sz="1800"/>
          </a:p>
        </p:txBody>
      </p:sp>
      <p:sp>
        <p:nvSpPr>
          <p:cNvPr id="118" name="Google Shape;118;p21"/>
          <p:cNvSpPr txBox="1"/>
          <p:nvPr>
            <p:ph idx="1" type="body"/>
          </p:nvPr>
        </p:nvSpPr>
        <p:spPr>
          <a:xfrm>
            <a:off x="4572000" y="290125"/>
            <a:ext cx="4166400" cy="409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300"/>
              <a:buNone/>
            </a:pPr>
            <a:r>
              <a:rPr lang="en" sz="1600"/>
              <a:t>Current work on deed of gift projects continues with the development of the deed of gift matrix. The matrix is an appraisal grid which repurposes and updates the model included in </a:t>
            </a:r>
            <a:r>
              <a:rPr lang="en" sz="1600"/>
              <a:t>Waverly Lowell and Tawny Ryan Nelb</a:t>
            </a:r>
            <a:r>
              <a:rPr lang="en" sz="1600"/>
              <a:t>. </a:t>
            </a:r>
            <a:endParaRPr sz="1600"/>
          </a:p>
          <a:p>
            <a:pPr indent="0" lvl="0" marL="0" rtl="0" algn="l">
              <a:lnSpc>
                <a:spcPct val="115000"/>
              </a:lnSpc>
              <a:spcBef>
                <a:spcPts val="0"/>
              </a:spcBef>
              <a:spcAft>
                <a:spcPts val="0"/>
              </a:spcAft>
              <a:buSzPts val="1300"/>
              <a:buNone/>
            </a:pPr>
            <a:r>
              <a:t/>
            </a:r>
            <a:endParaRPr sz="1600"/>
          </a:p>
          <a:p>
            <a:pPr indent="0" lvl="0" marL="0" rtl="0" algn="l">
              <a:lnSpc>
                <a:spcPct val="115000"/>
              </a:lnSpc>
              <a:spcBef>
                <a:spcPts val="0"/>
              </a:spcBef>
              <a:spcAft>
                <a:spcPts val="0"/>
              </a:spcAft>
              <a:buSzPts val="1300"/>
              <a:buNone/>
            </a:pPr>
            <a:r>
              <a:rPr lang="en" sz="1600"/>
              <a:t>The matrix will </a:t>
            </a:r>
            <a:r>
              <a:rPr lang="en" sz="1600"/>
              <a:t>articulate</a:t>
            </a:r>
            <a:r>
              <a:rPr lang="en" sz="1600"/>
              <a:t> scenarios for appraisal with digital components taken into consideration. It provides general guidelines that can be personalized. It is currently just focused on special collections and facilities, but they are interested in representing other types of </a:t>
            </a:r>
            <a:r>
              <a:rPr lang="en" sz="1600"/>
              <a:t>repositories and/or maybe differentiating between different kinds of special collections.</a:t>
            </a:r>
            <a:endParaRPr sz="1600">
              <a:solidFill>
                <a:srgbClr val="0000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